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4.svg" ContentType="image/svg+xml"/>
  <Override PartName="/ppt/media/image16.svg" ContentType="image/svg+xml"/>
  <Override PartName="/ppt/media/image19.svg" ContentType="image/svg+xml"/>
  <Override PartName="/ppt/media/image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6" r:id="rId3"/>
    <p:sldId id="257" r:id="rId5"/>
    <p:sldId id="258" r:id="rId6"/>
    <p:sldId id="309" r:id="rId7"/>
    <p:sldId id="311" r:id="rId8"/>
    <p:sldId id="312" r:id="rId9"/>
    <p:sldId id="259" r:id="rId10"/>
    <p:sldId id="315" r:id="rId11"/>
    <p:sldId id="316" r:id="rId12"/>
    <p:sldId id="317" r:id="rId13"/>
    <p:sldId id="318" r:id="rId14"/>
    <p:sldId id="313" r:id="rId15"/>
    <p:sldId id="320" r:id="rId16"/>
    <p:sldId id="319" r:id="rId17"/>
  </p:sldIdLst>
  <p:sldSz cx="18288000" cy="10287000"/>
  <p:notesSz cx="6858000" cy="9144000"/>
  <p:embeddedFontLst>
    <p:embeddedFont>
      <p:font typeface="方正大黑简体" panose="02000000000000000000" charset="-122"/>
      <p:regular r:id="rId22"/>
    </p:embeddedFont>
    <p:embeddedFont>
      <p:font typeface="黑体" panose="02010609060101010101" charset="-122"/>
      <p:regular r:id="rId23"/>
    </p:embeddedFont>
    <p:embeddedFont>
      <p:font typeface="Segoe UI" panose="020B0502040204020203" charset="0"/>
      <p:regular r:id="rId24"/>
      <p:bold r:id="rId25"/>
      <p:italic r:id="rId26"/>
      <p:boldItalic r:id="rId27"/>
    </p:embeddedFont>
    <p:embeddedFont>
      <p:font typeface="楷体" panose="0201060906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华文楷体" panose="02010600040101010101" charset="-122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7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DDD"/>
    <a:srgbClr val="B9CDE5"/>
    <a:srgbClr val="B04272"/>
    <a:srgbClr val="AF4172"/>
    <a:srgbClr val="950041"/>
    <a:srgbClr val="9D1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7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7.xml"/><Relationship Id="rId33" Type="http://schemas.openxmlformats.org/officeDocument/2006/relationships/font" Target="fonts/font12.fntdata"/><Relationship Id="rId32" Type="http://schemas.openxmlformats.org/officeDocument/2006/relationships/font" Target="fonts/font11.fntdata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svg"/><Relationship Id="rId8" Type="http://schemas.openxmlformats.org/officeDocument/2006/relationships/image" Target="../media/image8.png"/><Relationship Id="rId7" Type="http://schemas.openxmlformats.org/officeDocument/2006/relationships/image" Target="../media/image7.sv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sv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image" Target="../media/image16.svg"/><Relationship Id="rId12" Type="http://schemas.openxmlformats.org/officeDocument/2006/relationships/image" Target="../media/image15.png"/><Relationship Id="rId11" Type="http://schemas.openxmlformats.org/officeDocument/2006/relationships/image" Target="../media/image14.svg"/><Relationship Id="rId10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37" y="-23557"/>
            <a:ext cx="18291175" cy="7887335"/>
          </a:xfrm>
          <a:custGeom>
            <a:avLst/>
            <a:gdLst>
              <a:gd name="connsiteX0" fmla="*/ 0 w 28805"/>
              <a:gd name="connsiteY0" fmla="*/ 45 h 12421"/>
              <a:gd name="connsiteX1" fmla="*/ 28805 w 28805"/>
              <a:gd name="connsiteY1" fmla="*/ 0 h 12421"/>
              <a:gd name="connsiteX2" fmla="*/ 28781 w 28805"/>
              <a:gd name="connsiteY2" fmla="*/ 12421 h 12421"/>
              <a:gd name="connsiteX3" fmla="*/ 15 w 28805"/>
              <a:gd name="connsiteY3" fmla="*/ 12401 h 12421"/>
              <a:gd name="connsiteX4" fmla="*/ 0 w 28805"/>
              <a:gd name="connsiteY4" fmla="*/ 45 h 1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5" h="12421">
                <a:moveTo>
                  <a:pt x="0" y="45"/>
                </a:moveTo>
                <a:lnTo>
                  <a:pt x="28805" y="0"/>
                </a:lnTo>
                <a:lnTo>
                  <a:pt x="28781" y="12421"/>
                </a:lnTo>
                <a:lnTo>
                  <a:pt x="15" y="12401"/>
                </a:lnTo>
                <a:lnTo>
                  <a:pt x="0" y="45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73355"/>
            <a:ext cx="18287365" cy="8044815"/>
          </a:xfrm>
          <a:custGeom>
            <a:avLst/>
            <a:gdLst/>
            <a:ahLst/>
            <a:cxnLst/>
            <a:rect l="l" t="t" r="r" b="b"/>
            <a:pathLst>
              <a:path w="19436458" h="14577344">
                <a:moveTo>
                  <a:pt x="0" y="0"/>
                </a:moveTo>
                <a:lnTo>
                  <a:pt x="19436458" y="0"/>
                </a:lnTo>
                <a:lnTo>
                  <a:pt x="19436458" y="14577344"/>
                </a:lnTo>
                <a:lnTo>
                  <a:pt x="0" y="14577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5633864" y="1810430"/>
            <a:ext cx="6227055" cy="1994505"/>
            <a:chOff x="0" y="0"/>
            <a:chExt cx="8302740" cy="26593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9400" cy="2659340"/>
            </a:xfrm>
            <a:custGeom>
              <a:avLst/>
              <a:gdLst/>
              <a:ahLst/>
              <a:cxnLst/>
              <a:rect l="l" t="t" r="r" b="b"/>
              <a:pathLst>
                <a:path w="2659400" h="2659340">
                  <a:moveTo>
                    <a:pt x="0" y="0"/>
                  </a:moveTo>
                  <a:lnTo>
                    <a:pt x="2659400" y="0"/>
                  </a:lnTo>
                  <a:lnTo>
                    <a:pt x="2659400" y="2659340"/>
                  </a:lnTo>
                  <a:lnTo>
                    <a:pt x="0" y="265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818949" y="110922"/>
              <a:ext cx="5483791" cy="2395119"/>
            </a:xfrm>
            <a:custGeom>
              <a:avLst/>
              <a:gdLst/>
              <a:ahLst/>
              <a:cxnLst/>
              <a:rect l="l" t="t" r="r" b="b"/>
              <a:pathLst>
                <a:path w="5483791" h="2395119">
                  <a:moveTo>
                    <a:pt x="0" y="0"/>
                  </a:moveTo>
                  <a:lnTo>
                    <a:pt x="5483791" y="0"/>
                  </a:lnTo>
                  <a:lnTo>
                    <a:pt x="5483791" y="2395119"/>
                  </a:lnTo>
                  <a:lnTo>
                    <a:pt x="0" y="2395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4038862" y="1665713"/>
            <a:ext cx="9737250" cy="5903208"/>
          </a:xfrm>
          <a:custGeom>
            <a:avLst/>
            <a:gdLst/>
            <a:ahLst/>
            <a:cxnLst/>
            <a:rect l="l" t="t" r="r" b="b"/>
            <a:pathLst>
              <a:path w="9737250" h="5903208">
                <a:moveTo>
                  <a:pt x="0" y="0"/>
                </a:moveTo>
                <a:lnTo>
                  <a:pt x="9737250" y="0"/>
                </a:lnTo>
                <a:lnTo>
                  <a:pt x="9737250" y="5903208"/>
                </a:lnTo>
                <a:lnTo>
                  <a:pt x="0" y="59032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7962900"/>
            <a:ext cx="18287365" cy="2713990"/>
          </a:xfrm>
          <a:custGeom>
            <a:avLst/>
            <a:gdLst/>
            <a:ahLst/>
            <a:cxnLst/>
            <a:rect l="l" t="t" r="r" b="b"/>
            <a:pathLst>
              <a:path w="19898883" h="5173504">
                <a:moveTo>
                  <a:pt x="0" y="0"/>
                </a:moveTo>
                <a:lnTo>
                  <a:pt x="19898883" y="0"/>
                </a:lnTo>
                <a:lnTo>
                  <a:pt x="19898883" y="5173504"/>
                </a:lnTo>
                <a:lnTo>
                  <a:pt x="0" y="5173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1300" b="-113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8689" y="3924291"/>
            <a:ext cx="16087091" cy="24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rPr>
              <a:t>Efficient Semi-Supervised Tooth Instance Segmentation in Panoramic X-rays Using</a:t>
            </a:r>
            <a:endParaRPr lang="en-US" sz="5400">
              <a:solidFill>
                <a:srgbClr val="FFFFFF"/>
              </a:solidFill>
              <a:latin typeface="Calibri" panose="020F0502020204030204" charset="0"/>
              <a:ea typeface="方正大黑简体" panose="02000000000000000000" charset="-122"/>
              <a:cs typeface="Calibri" panose="020F0502020204030204" charset="0"/>
              <a:sym typeface="思源黑体 1" panose="020B0500000000000000" charset="-122"/>
            </a:endParaRPr>
          </a:p>
          <a:p>
            <a:pPr indent="0" algn="ctr" fontAlgn="auto">
              <a:lnSpc>
                <a:spcPct val="100000"/>
              </a:lnSpc>
            </a:pPr>
            <a:r>
              <a:rPr lang="en-US" sz="5400">
                <a:solidFill>
                  <a:srgbClr val="FFFFFF"/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rPr>
              <a:t>ResUnet50 and SAM Networks</a:t>
            </a:r>
            <a:endParaRPr lang="en-US" sz="5400">
              <a:solidFill>
                <a:srgbClr val="FFFFFF"/>
              </a:solidFill>
              <a:latin typeface="Calibri" panose="020F0502020204030204" charset="0"/>
              <a:ea typeface="方正大黑简体" panose="02000000000000000000" charset="-122"/>
              <a:cs typeface="Calibri" panose="020F0502020204030204" charset="0"/>
              <a:sym typeface="思源黑体 1" panose="020B05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69778" y="8606761"/>
            <a:ext cx="2409840" cy="38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rPr>
              <a:t>指导老师：小U荔</a:t>
            </a:r>
            <a:endParaRPr lang="en-US" sz="222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方正大黑简体" panose="02000000000000000000" charset="-122"/>
              <a:sym typeface="思源黑体 1" panose="020B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520180" y="8033386"/>
            <a:ext cx="5589270" cy="1071582"/>
            <a:chOff x="10663" y="12651"/>
            <a:chExt cx="8262" cy="1687"/>
          </a:xfrm>
        </p:grpSpPr>
        <p:sp>
          <p:nvSpPr>
            <p:cNvPr id="11" name="TextBox 11"/>
            <p:cNvSpPr txBox="1"/>
            <p:nvPr/>
          </p:nvSpPr>
          <p:spPr>
            <a:xfrm>
              <a:off x="11695" y="13581"/>
              <a:ext cx="3795" cy="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220">
                  <a:solidFill>
                    <a:srgbClr val="FFFFFF"/>
                  </a:solidFill>
                  <a:latin typeface="方正大黑简体" panose="02000000000000000000" charset="-122"/>
                  <a:ea typeface="方正大黑简体" panose="02000000000000000000" charset="-122"/>
                  <a:cs typeface="方正大黑简体" panose="02000000000000000000" charset="-122"/>
                  <a:sym typeface="思源黑体 1" panose="020B0500000000000000" charset="-122"/>
                </a:rPr>
                <a:t>答辩学生：小U荔</a:t>
              </a:r>
              <a:endParaRPr lang="en-US" sz="222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方正大黑简体" panose="02000000000000000000" charset="-122"/>
                <a:sym typeface="思源黑体 1" panose="020B0500000000000000" charset="-122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 rot="0">
              <a:off x="10663" y="12651"/>
              <a:ext cx="8262" cy="1304"/>
              <a:chOff x="0" y="-47704"/>
              <a:chExt cx="946809" cy="2253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46809" cy="171697"/>
              </a:xfrm>
              <a:custGeom>
                <a:avLst/>
                <a:gdLst/>
                <a:ahLst/>
                <a:cxnLst/>
                <a:rect l="l" t="t" r="r" b="b"/>
                <a:pathLst>
                  <a:path w="946809" h="171697">
                    <a:moveTo>
                      <a:pt x="85849" y="0"/>
                    </a:moveTo>
                    <a:lnTo>
                      <a:pt x="860960" y="0"/>
                    </a:lnTo>
                    <a:cubicBezTo>
                      <a:pt x="908373" y="0"/>
                      <a:pt x="946809" y="38436"/>
                      <a:pt x="946809" y="85849"/>
                    </a:cubicBezTo>
                    <a:lnTo>
                      <a:pt x="946809" y="85849"/>
                    </a:lnTo>
                    <a:cubicBezTo>
                      <a:pt x="946809" y="108617"/>
                      <a:pt x="937764" y="130453"/>
                      <a:pt x="921664" y="146553"/>
                    </a:cubicBezTo>
                    <a:cubicBezTo>
                      <a:pt x="905565" y="162652"/>
                      <a:pt x="883729" y="171697"/>
                      <a:pt x="860960" y="171697"/>
                    </a:cubicBezTo>
                    <a:lnTo>
                      <a:pt x="85849" y="171697"/>
                    </a:lnTo>
                    <a:cubicBezTo>
                      <a:pt x="38436" y="171697"/>
                      <a:pt x="0" y="133261"/>
                      <a:pt x="0" y="85849"/>
                    </a:cubicBezTo>
                    <a:lnTo>
                      <a:pt x="0" y="85849"/>
                    </a:lnTo>
                    <a:cubicBezTo>
                      <a:pt x="0" y="38436"/>
                      <a:pt x="38436" y="0"/>
                      <a:pt x="85849" y="0"/>
                    </a:cubicBez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704"/>
                <a:ext cx="946809" cy="2253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>
                  <a:latin typeface="方正大黑简体" panose="02000000000000000000" charset="-122"/>
                  <a:ea typeface="方正大黑简体" panose="02000000000000000000" charset="-122"/>
                </a:endParaRPr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1235" y="13103"/>
              <a:ext cx="603" cy="642"/>
            </a:xfrm>
            <a:custGeom>
              <a:avLst/>
              <a:gdLst/>
              <a:ahLst/>
              <a:cxnLst/>
              <a:rect l="l" t="t" r="r" b="b"/>
              <a:pathLst>
                <a:path w="382735" h="407707">
                  <a:moveTo>
                    <a:pt x="0" y="0"/>
                  </a:moveTo>
                  <a:lnTo>
                    <a:pt x="382734" y="0"/>
                  </a:lnTo>
                  <a:lnTo>
                    <a:pt x="382734" y="407707"/>
                  </a:lnTo>
                  <a:lnTo>
                    <a:pt x="0" y="407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2013" y="13084"/>
              <a:ext cx="6787" cy="12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105"/>
                </a:lnSpc>
              </a:pPr>
              <a:r>
                <a:rPr lang="en-US" sz="2220" b="1">
                  <a:solidFill>
                    <a:srgbClr val="FFFFFF"/>
                  </a:solidFill>
                  <a:latin typeface="Calibri" panose="020F0502020204030204" charset="0"/>
                  <a:ea typeface="方正大黑简体" panose="02000000000000000000" charset="-122"/>
                  <a:cs typeface="Calibri" panose="020F0502020204030204" charset="0"/>
                  <a:sym typeface="思源黑体 1" panose="020B0500000000000000" charset="-122"/>
                </a:rPr>
                <a:t>Authors：Xinge Guo, Wenxi Liu</a:t>
              </a:r>
              <a:endParaRPr lang="en-US" sz="2220" b="1">
                <a:solidFill>
                  <a:srgbClr val="FFFFFF"/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endParaRPr>
            </a:p>
            <a:p>
              <a:pPr algn="l">
                <a:lnSpc>
                  <a:spcPts val="3105"/>
                </a:lnSpc>
              </a:pPr>
              <a:endParaRPr lang="zh-CN" altLang="en-US" sz="2220">
                <a:solidFill>
                  <a:srgbClr val="FFFFFF"/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260465" y="9124315"/>
            <a:ext cx="6108700" cy="1065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2100" spc="205">
                <a:solidFill>
                  <a:srgbClr val="314271"/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rPr>
              <a:t>Department of Biomedical Engineering, Shenzhen University, Shenzhen, China</a:t>
            </a:r>
            <a:endParaRPr lang="en-US" sz="2100" spc="205">
              <a:solidFill>
                <a:srgbClr val="314271"/>
              </a:solidFill>
              <a:latin typeface="Calibri" panose="020F0502020204030204" charset="0"/>
              <a:ea typeface="方正大黑简体" panose="02000000000000000000" charset="-122"/>
              <a:cs typeface="Calibri" panose="020F0502020204030204" charset="0"/>
              <a:sym typeface="思源黑体 1" panose="020B0500000000000000" charset="-122"/>
            </a:endParaRPr>
          </a:p>
          <a:p>
            <a:pPr algn="ctr">
              <a:lnSpc>
                <a:spcPts val="2770"/>
              </a:lnSpc>
            </a:pPr>
            <a:r>
              <a:rPr lang="en-US" sz="2100" spc="205">
                <a:solidFill>
                  <a:schemeClr val="accent2">
                    <a:lumMod val="50000"/>
                  </a:schemeClr>
                </a:solidFill>
                <a:latin typeface="Calibri" panose="020F0502020204030204" charset="0"/>
                <a:ea typeface="方正大黑简体" panose="02000000000000000000" charset="-122"/>
                <a:cs typeface="Calibri" panose="020F0502020204030204" charset="0"/>
                <a:sym typeface="思源黑体 1" panose="020B0500000000000000" charset="-122"/>
              </a:rPr>
              <a:t>2021222003@email.szu.edu.cn</a:t>
            </a:r>
            <a:endParaRPr lang="en-US" sz="2100" spc="205">
              <a:solidFill>
                <a:schemeClr val="accent2">
                  <a:lumMod val="50000"/>
                </a:schemeClr>
              </a:solidFill>
              <a:latin typeface="Calibri" panose="020F0502020204030204" charset="0"/>
              <a:ea typeface="方正大黑简体" panose="02000000000000000000" charset="-122"/>
              <a:cs typeface="Calibri" panose="020F0502020204030204" charset="0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45" y="5715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61889" y="1965660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国内现状概述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38" name="TextBox 4"/>
          <p:cNvSpPr txBox="1"/>
          <p:nvPr/>
        </p:nvSpPr>
        <p:spPr>
          <a:xfrm>
            <a:off x="1421130" y="611505"/>
            <a:ext cx="7364095" cy="39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3070"/>
              </a:lnSpc>
              <a:spcBef>
                <a:spcPct val="0"/>
              </a:spcBef>
            </a:pPr>
            <a:r>
              <a:rPr sz="2555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kzidenz-Grotesk Bold"/>
              </a:rPr>
              <a:t>Generate Pseudo-Labels</a:t>
            </a:r>
            <a:endParaRPr sz="2555">
              <a:solidFill>
                <a:srgbClr val="95004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Akzidenz-Grotesk Bold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1296035" y="7012305"/>
            <a:ext cx="154222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Apply the teacher model to the unlabeled data, and after filtering the results, obtain 150 soft labels. Additionally, set a threshold of 0.7 for the soft labels to obtain 150 hard labels.</a:t>
            </a:r>
            <a:endParaRPr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7165" y="1677035"/>
            <a:ext cx="12138660" cy="4059555"/>
            <a:chOff x="-616" y="3185"/>
            <a:chExt cx="19116" cy="6393"/>
          </a:xfrm>
        </p:grpSpPr>
        <p:grpSp>
          <p:nvGrpSpPr>
            <p:cNvPr id="5" name="组合 4"/>
            <p:cNvGrpSpPr/>
            <p:nvPr/>
          </p:nvGrpSpPr>
          <p:grpSpPr>
            <a:xfrm rot="0">
              <a:off x="12883" y="3185"/>
              <a:ext cx="5388" cy="3186"/>
              <a:chOff x="7897" y="2761"/>
              <a:chExt cx="2702" cy="1643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8654" y="2761"/>
                <a:ext cx="1186" cy="1194"/>
                <a:chOff x="14159" y="7456"/>
                <a:chExt cx="1186" cy="119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7" name="矩形 6"/>
                <p:cNvSpPr/>
                <p:nvPr/>
              </p:nvSpPr>
              <p:spPr>
                <a:xfrm>
                  <a:off x="14159" y="7456"/>
                  <a:ext cx="917" cy="916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14294" y="7595"/>
                  <a:ext cx="917" cy="916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14429" y="7734"/>
                  <a:ext cx="917" cy="916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文本框 9"/>
              <p:cNvSpPr txBox="1"/>
              <p:nvPr/>
            </p:nvSpPr>
            <p:spPr>
              <a:xfrm>
                <a:off x="7897" y="3880"/>
                <a:ext cx="2702" cy="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600" b="1"/>
                  <a:t>softed labels</a:t>
                </a:r>
                <a:endParaRPr lang="en-US" altLang="zh-CN" sz="3600" b="1"/>
              </a:p>
            </p:txBody>
          </p:sp>
        </p:grpSp>
        <p:sp>
          <p:nvSpPr>
            <p:cNvPr id="11" name="圆角矩形 10"/>
            <p:cNvSpPr/>
            <p:nvPr/>
          </p:nvSpPr>
          <p:spPr>
            <a:xfrm>
              <a:off x="5759" y="3724"/>
              <a:ext cx="6307" cy="489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l"/>
              <a:r>
                <a:rPr lang="en-US" altLang="zh-CN" sz="3600" b="1">
                  <a:sym typeface="+mn-ea"/>
                </a:rPr>
                <a:t>Teacher</a:t>
              </a:r>
              <a:endParaRPr lang="en-US" altLang="zh-CN" b="1">
                <a:sym typeface="+mn-ea"/>
              </a:endParaRPr>
            </a:p>
            <a:p>
              <a:pPr algn="l"/>
              <a:endParaRPr lang="en-US" altLang="zh-CN" b="1"/>
            </a:p>
            <a:p>
              <a:pPr algn="l"/>
              <a:endParaRPr lang="en-US" altLang="zh-CN" b="1"/>
            </a:p>
            <a:p>
              <a:pPr algn="l"/>
              <a:endParaRPr lang="en-US" altLang="zh-CN" b="1"/>
            </a:p>
            <a:p>
              <a:pPr algn="l"/>
              <a:endParaRPr lang="en-US" altLang="zh-CN" b="1"/>
            </a:p>
            <a:p>
              <a:pPr algn="l"/>
              <a:endParaRPr lang="en-US" altLang="zh-CN" b="1"/>
            </a:p>
            <a:p>
              <a:pPr algn="r"/>
              <a:r>
                <a:rPr lang="en-US" altLang="zh-CN" sz="3600" b="1">
                  <a:sym typeface="+mn-ea"/>
                </a:rPr>
                <a:t>ResUNet50</a:t>
              </a:r>
              <a:endParaRPr lang="en-US" altLang="zh-CN" b="1"/>
            </a:p>
          </p:txBody>
        </p:sp>
        <p:grpSp>
          <p:nvGrpSpPr>
            <p:cNvPr id="12" name="组合 11"/>
            <p:cNvGrpSpPr/>
            <p:nvPr/>
          </p:nvGrpSpPr>
          <p:grpSpPr>
            <a:xfrm rot="0">
              <a:off x="-616" y="4958"/>
              <a:ext cx="6014" cy="3593"/>
              <a:chOff x="970" y="5226"/>
              <a:chExt cx="3016" cy="1853"/>
            </a:xfrm>
          </p:grpSpPr>
          <p:grpSp>
            <p:nvGrpSpPr>
              <p:cNvPr id="16" name="组合 15"/>
              <p:cNvGrpSpPr/>
              <p:nvPr/>
            </p:nvGrpSpPr>
            <p:grpSpPr>
              <a:xfrm rot="0">
                <a:off x="2041" y="5226"/>
                <a:ext cx="1186" cy="1194"/>
                <a:chOff x="14159" y="7456"/>
                <a:chExt cx="1186" cy="119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7" name="矩形 16"/>
                <p:cNvSpPr/>
                <p:nvPr/>
              </p:nvSpPr>
              <p:spPr>
                <a:xfrm>
                  <a:off x="14159" y="7456"/>
                  <a:ext cx="917" cy="916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14294" y="7595"/>
                  <a:ext cx="917" cy="916"/>
                </a:xfrm>
                <a:prstGeom prst="rect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4429" y="7734"/>
                  <a:ext cx="917" cy="916"/>
                </a:xfrm>
                <a:prstGeom prst="rect">
                  <a:avLst/>
                </a:prstGeom>
                <a:solidFill>
                  <a:srgbClr val="B9CDE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0" name="文本框 19"/>
              <p:cNvSpPr txBox="1"/>
              <p:nvPr/>
            </p:nvSpPr>
            <p:spPr>
              <a:xfrm>
                <a:off x="970" y="6555"/>
                <a:ext cx="3016" cy="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600" b="1"/>
                  <a:t>unlabeled images</a:t>
                </a:r>
                <a:endParaRPr lang="en-US" altLang="zh-CN" b="1"/>
              </a:p>
            </p:txBody>
          </p:sp>
        </p:grpSp>
        <p:sp>
          <p:nvSpPr>
            <p:cNvPr id="21" name="右箭头 20"/>
            <p:cNvSpPr/>
            <p:nvPr/>
          </p:nvSpPr>
          <p:spPr>
            <a:xfrm>
              <a:off x="4236" y="5858"/>
              <a:ext cx="1174" cy="77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 rot="0">
              <a:off x="13112" y="6364"/>
              <a:ext cx="5388" cy="3215"/>
              <a:chOff x="7929" y="5226"/>
              <a:chExt cx="2702" cy="165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8686" y="5226"/>
                <a:ext cx="1186" cy="1194"/>
                <a:chOff x="14159" y="7456"/>
                <a:chExt cx="1186" cy="1194"/>
              </a:xfrm>
              <a:solidFill>
                <a:schemeClr val="accent5">
                  <a:lumMod val="60000"/>
                  <a:lumOff val="40000"/>
                </a:schemeClr>
              </a:solidFill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4159" y="7456"/>
                  <a:ext cx="917" cy="91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4294" y="7595"/>
                  <a:ext cx="917" cy="91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4429" y="7734"/>
                  <a:ext cx="917" cy="916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7929" y="6360"/>
                <a:ext cx="2702" cy="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600" b="1"/>
                  <a:t>hard labels</a:t>
                </a:r>
                <a:endParaRPr lang="en-US" altLang="zh-CN" sz="3600" b="1"/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 rot="0">
              <a:off x="11955" y="6490"/>
              <a:ext cx="2692" cy="1425"/>
              <a:chOff x="7439" y="5407"/>
              <a:chExt cx="1350" cy="735"/>
            </a:xfrm>
          </p:grpSpPr>
          <p:sp>
            <p:nvSpPr>
              <p:cNvPr id="119" name="右箭头 118"/>
              <p:cNvSpPr/>
              <p:nvPr/>
            </p:nvSpPr>
            <p:spPr>
              <a:xfrm>
                <a:off x="7813" y="5742"/>
                <a:ext cx="589" cy="4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7439" y="5407"/>
                <a:ext cx="1350" cy="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2800" b="1"/>
                  <a:t>Thr=0.7</a:t>
                </a:r>
                <a:endParaRPr lang="en-US" altLang="zh-CN" sz="2800" b="1"/>
              </a:p>
            </p:txBody>
          </p:sp>
        </p:grpSp>
        <p:sp>
          <p:nvSpPr>
            <p:cNvPr id="121" name="右箭头 120"/>
            <p:cNvSpPr/>
            <p:nvPr/>
          </p:nvSpPr>
          <p:spPr>
            <a:xfrm>
              <a:off x="12642" y="4316"/>
              <a:ext cx="1174" cy="77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Freeform 2"/>
          <p:cNvSpPr/>
          <p:nvPr/>
        </p:nvSpPr>
        <p:spPr>
          <a:xfrm>
            <a:off x="0" y="38100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61889" y="2346660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国内现状概述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38" name="TextBox 4"/>
          <p:cNvSpPr txBox="1"/>
          <p:nvPr/>
        </p:nvSpPr>
        <p:spPr>
          <a:xfrm>
            <a:off x="1421130" y="992505"/>
            <a:ext cx="4146550" cy="39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3070"/>
              </a:lnSpc>
              <a:spcBef>
                <a:spcPct val="0"/>
              </a:spcBef>
            </a:pPr>
            <a:r>
              <a:rPr sz="2555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kzidenz-Grotesk Bold"/>
              </a:rPr>
              <a:t>Train the Student Model</a:t>
            </a:r>
            <a:endParaRPr sz="2555">
              <a:solidFill>
                <a:srgbClr val="95004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Akzidenz-Grotesk Bold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514350" y="99695"/>
            <a:ext cx="15873730" cy="8521700"/>
            <a:chOff x="2370" y="1477"/>
            <a:chExt cx="24998" cy="13420"/>
          </a:xfrm>
        </p:grpSpPr>
        <p:sp>
          <p:nvSpPr>
            <p:cNvPr id="96" name="圆角矩形 95"/>
            <p:cNvSpPr/>
            <p:nvPr/>
          </p:nvSpPr>
          <p:spPr>
            <a:xfrm>
              <a:off x="12795" y="3472"/>
              <a:ext cx="6489" cy="3578"/>
            </a:xfrm>
            <a:prstGeom prst="round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l"/>
              <a:r>
                <a:rPr lang="en-US" altLang="zh-CN" sz="3600" b="1">
                  <a:sym typeface="+mn-ea"/>
                </a:rPr>
                <a:t>Teacher_model</a:t>
              </a:r>
              <a:endParaRPr lang="en-US" altLang="zh-CN" sz="3600" b="1"/>
            </a:p>
            <a:p>
              <a:pPr algn="r"/>
              <a:endParaRPr lang="en-US" altLang="zh-CN" sz="3600" b="1"/>
            </a:p>
            <a:p>
              <a:pPr algn="r"/>
              <a:endParaRPr lang="en-US" altLang="zh-CN" sz="3600" b="1"/>
            </a:p>
            <a:p>
              <a:pPr algn="r"/>
              <a:r>
                <a:rPr lang="en-US" altLang="zh-CN" sz="3600" b="1">
                  <a:sym typeface="+mn-ea"/>
                </a:rPr>
                <a:t>ResUNet50</a:t>
              </a:r>
              <a:endParaRPr lang="en-US" altLang="zh-CN" b="1"/>
            </a:p>
          </p:txBody>
        </p:sp>
        <p:sp>
          <p:nvSpPr>
            <p:cNvPr id="97" name="圆角右箭头 96"/>
            <p:cNvSpPr/>
            <p:nvPr/>
          </p:nvSpPr>
          <p:spPr>
            <a:xfrm>
              <a:off x="13842" y="1840"/>
              <a:ext cx="1285" cy="138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圆角右箭头 97"/>
            <p:cNvSpPr/>
            <p:nvPr/>
          </p:nvSpPr>
          <p:spPr>
            <a:xfrm rot="5400000">
              <a:off x="16939" y="2023"/>
              <a:ext cx="1451" cy="1223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4912" y="1477"/>
              <a:ext cx="229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3600" b="1"/>
                <a:t>train</a:t>
              </a:r>
              <a:endParaRPr lang="en-US" altLang="zh-CN" sz="2000" b="1"/>
            </a:p>
          </p:txBody>
        </p:sp>
        <p:sp>
          <p:nvSpPr>
            <p:cNvPr id="100" name="圆角右箭头 99"/>
            <p:cNvSpPr/>
            <p:nvPr/>
          </p:nvSpPr>
          <p:spPr>
            <a:xfrm rot="10800000">
              <a:off x="16931" y="7181"/>
              <a:ext cx="1285" cy="138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圆角右箭头 100"/>
            <p:cNvSpPr/>
            <p:nvPr/>
          </p:nvSpPr>
          <p:spPr>
            <a:xfrm rot="16200000">
              <a:off x="13575" y="7277"/>
              <a:ext cx="1451" cy="1223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4790" y="7724"/>
              <a:ext cx="229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buClrTx/>
                <a:buSzTx/>
                <a:buFontTx/>
              </a:pPr>
              <a:r>
                <a:rPr lang="en-US" altLang="zh-CN" sz="3600" b="1"/>
                <a:t>valid</a:t>
              </a:r>
              <a:endParaRPr lang="en-US" altLang="zh-CN" sz="2000" b="1"/>
            </a:p>
          </p:txBody>
        </p:sp>
        <p:sp>
          <p:nvSpPr>
            <p:cNvPr id="94" name="右箭头 93"/>
            <p:cNvSpPr/>
            <p:nvPr/>
          </p:nvSpPr>
          <p:spPr>
            <a:xfrm>
              <a:off x="11280" y="4930"/>
              <a:ext cx="1208" cy="8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20880" y="3503"/>
              <a:ext cx="6489" cy="357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l"/>
              <a:r>
                <a:rPr lang="en-US" altLang="zh-CN" sz="3600" b="1">
                  <a:sym typeface="+mn-ea"/>
                </a:rPr>
                <a:t>Student</a:t>
              </a:r>
              <a:endParaRPr lang="en-US" altLang="zh-CN" b="1"/>
            </a:p>
            <a:p>
              <a:pPr algn="l"/>
              <a:endParaRPr lang="en-US" altLang="zh-CN" b="1"/>
            </a:p>
            <a:p>
              <a:pPr algn="l"/>
              <a:endParaRPr lang="en-US" altLang="zh-CN" b="1"/>
            </a:p>
            <a:p>
              <a:pPr algn="r">
                <a:buClrTx/>
                <a:buSzTx/>
                <a:buFontTx/>
              </a:pPr>
              <a:r>
                <a:rPr lang="en-US" altLang="zh-CN" sz="3600" b="1">
                  <a:sym typeface="+mn-ea"/>
                </a:rPr>
                <a:t>ResUNet50</a:t>
              </a:r>
              <a:endParaRPr lang="en-US" altLang="zh-CN" sz="3600" b="1"/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2370" y="4225"/>
              <a:ext cx="8714" cy="10672"/>
              <a:chOff x="1320" y="3540"/>
              <a:chExt cx="8714" cy="1067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891" y="4122"/>
                <a:ext cx="5072" cy="2660"/>
                <a:chOff x="2087" y="4722"/>
                <a:chExt cx="5072" cy="2660"/>
              </a:xfrm>
            </p:grpSpPr>
            <p:grpSp>
              <p:nvGrpSpPr>
                <p:cNvPr id="107" name="组合 106"/>
                <p:cNvGrpSpPr/>
                <p:nvPr/>
              </p:nvGrpSpPr>
              <p:grpSpPr>
                <a:xfrm rot="0">
                  <a:off x="2087" y="4726"/>
                  <a:ext cx="2435" cy="2656"/>
                  <a:chOff x="1560" y="1330"/>
                  <a:chExt cx="1760" cy="1720"/>
                </a:xfrm>
                <a:solidFill>
                  <a:schemeClr val="accent1">
                    <a:lumMod val="60000"/>
                    <a:lumOff val="40000"/>
                  </a:schemeClr>
                </a:solidFill>
              </p:grpSpPr>
              <p:sp>
                <p:nvSpPr>
                  <p:cNvPr id="108" name="矩形 107"/>
                  <p:cNvSpPr/>
                  <p:nvPr/>
                </p:nvSpPr>
                <p:spPr>
                  <a:xfrm>
                    <a:off x="1560" y="13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09" name="矩形 108"/>
                  <p:cNvSpPr/>
                  <p:nvPr/>
                </p:nvSpPr>
                <p:spPr>
                  <a:xfrm>
                    <a:off x="1760" y="15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0" name="矩形 109"/>
                  <p:cNvSpPr/>
                  <p:nvPr/>
                </p:nvSpPr>
                <p:spPr>
                  <a:xfrm>
                    <a:off x="1960" y="17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11" name="组合 110"/>
                <p:cNvGrpSpPr/>
                <p:nvPr/>
              </p:nvGrpSpPr>
              <p:grpSpPr>
                <a:xfrm rot="0">
                  <a:off x="4725" y="4722"/>
                  <a:ext cx="2435" cy="2656"/>
                  <a:chOff x="1560" y="1330"/>
                  <a:chExt cx="1760" cy="1720"/>
                </a:xfrm>
                <a:solidFill>
                  <a:schemeClr val="accent4">
                    <a:lumMod val="40000"/>
                    <a:lumOff val="60000"/>
                  </a:schemeClr>
                </a:solidFill>
              </p:grpSpPr>
              <p:sp>
                <p:nvSpPr>
                  <p:cNvPr id="112" name="矩形 111"/>
                  <p:cNvSpPr/>
                  <p:nvPr/>
                </p:nvSpPr>
                <p:spPr>
                  <a:xfrm>
                    <a:off x="1560" y="13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3" name="矩形 112"/>
                  <p:cNvSpPr/>
                  <p:nvPr/>
                </p:nvSpPr>
                <p:spPr>
                  <a:xfrm>
                    <a:off x="1760" y="15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4" name="矩形 113"/>
                  <p:cNvSpPr/>
                  <p:nvPr/>
                </p:nvSpPr>
                <p:spPr>
                  <a:xfrm>
                    <a:off x="1960" y="1730"/>
                    <a:ext cx="1360" cy="1320"/>
                  </a:xfrm>
                  <a:prstGeom prst="rect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16" name="文本框 115"/>
              <p:cNvSpPr txBox="1"/>
              <p:nvPr/>
            </p:nvSpPr>
            <p:spPr>
              <a:xfrm>
                <a:off x="1470" y="6900"/>
                <a:ext cx="7747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3600" b="1"/>
                  <a:t>labeled images &amp; masks</a:t>
                </a:r>
                <a:endParaRPr lang="en-US" altLang="zh-CN" b="1"/>
              </a:p>
            </p:txBody>
          </p:sp>
          <p:grpSp>
            <p:nvGrpSpPr>
              <p:cNvPr id="125" name="组合 124"/>
              <p:cNvGrpSpPr/>
              <p:nvPr/>
            </p:nvGrpSpPr>
            <p:grpSpPr>
              <a:xfrm>
                <a:off x="2238" y="8521"/>
                <a:ext cx="6828" cy="5626"/>
                <a:chOff x="27077" y="6432"/>
                <a:chExt cx="6828" cy="5626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7077" y="6432"/>
                  <a:ext cx="6828" cy="5626"/>
                  <a:chOff x="2132" y="8802"/>
                  <a:chExt cx="6828" cy="5626"/>
                </a:xfrm>
              </p:grpSpPr>
              <p:grpSp>
                <p:nvGrpSpPr>
                  <p:cNvPr id="8" name="组合 7"/>
                  <p:cNvGrpSpPr/>
                  <p:nvPr/>
                </p:nvGrpSpPr>
                <p:grpSpPr>
                  <a:xfrm>
                    <a:off x="2329" y="8802"/>
                    <a:ext cx="5072" cy="2660"/>
                    <a:chOff x="2087" y="4722"/>
                    <a:chExt cx="5072" cy="2660"/>
                  </a:xfrm>
                </p:grpSpPr>
                <p:grpSp>
                  <p:nvGrpSpPr>
                    <p:cNvPr id="9" name="组合 8"/>
                    <p:cNvGrpSpPr/>
                    <p:nvPr/>
                  </p:nvGrpSpPr>
                  <p:grpSpPr>
                    <a:xfrm rot="0">
                      <a:off x="2087" y="4726"/>
                      <a:ext cx="2435" cy="2656"/>
                      <a:chOff x="1560" y="1330"/>
                      <a:chExt cx="1760" cy="1720"/>
                    </a:xfrm>
                    <a:solidFill>
                      <a:schemeClr val="accent1">
                        <a:lumMod val="60000"/>
                        <a:lumOff val="40000"/>
                      </a:schemeClr>
                    </a:solidFill>
                  </p:grpSpPr>
                  <p:sp>
                    <p:nvSpPr>
                      <p:cNvPr id="10" name="矩形 9"/>
                      <p:cNvSpPr/>
                      <p:nvPr/>
                    </p:nvSpPr>
                    <p:spPr>
                      <a:xfrm>
                        <a:off x="1560" y="13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B9CDE5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1" name="矩形 10"/>
                      <p:cNvSpPr/>
                      <p:nvPr/>
                    </p:nvSpPr>
                    <p:spPr>
                      <a:xfrm>
                        <a:off x="1760" y="15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B9CDE5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2" name="矩形 11"/>
                      <p:cNvSpPr/>
                      <p:nvPr/>
                    </p:nvSpPr>
                    <p:spPr>
                      <a:xfrm>
                        <a:off x="1960" y="17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B9CDE5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  <p:grpSp>
                  <p:nvGrpSpPr>
                    <p:cNvPr id="16" name="组合 15"/>
                    <p:cNvGrpSpPr/>
                    <p:nvPr/>
                  </p:nvGrpSpPr>
                  <p:grpSpPr>
                    <a:xfrm rot="0">
                      <a:off x="4725" y="4722"/>
                      <a:ext cx="2435" cy="2656"/>
                      <a:chOff x="1560" y="1330"/>
                      <a:chExt cx="1760" cy="1720"/>
                    </a:xfrm>
                    <a:solidFill>
                      <a:schemeClr val="accent4">
                        <a:lumMod val="40000"/>
                        <a:lumOff val="60000"/>
                      </a:schemeClr>
                    </a:solidFill>
                  </p:grpSpPr>
                  <p:sp>
                    <p:nvSpPr>
                      <p:cNvPr id="17" name="矩形 16"/>
                      <p:cNvSpPr/>
                      <p:nvPr/>
                    </p:nvSpPr>
                    <p:spPr>
                      <a:xfrm>
                        <a:off x="1560" y="13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93CDDD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8" name="矩形 17"/>
                      <p:cNvSpPr/>
                      <p:nvPr/>
                    </p:nvSpPr>
                    <p:spPr>
                      <a:xfrm>
                        <a:off x="1760" y="15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93CDDD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9" name="矩形 18"/>
                      <p:cNvSpPr/>
                      <p:nvPr/>
                    </p:nvSpPr>
                    <p:spPr>
                      <a:xfrm>
                        <a:off x="1960" y="1730"/>
                        <a:ext cx="1360" cy="1320"/>
                      </a:xfrm>
                      <a:prstGeom prst="rect">
                        <a:avLst/>
                      </a:prstGeom>
                      <a:solidFill>
                        <a:srgbClr val="93CDDD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2132" y="12540"/>
                    <a:ext cx="6828" cy="18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3600" b="1"/>
                      <a:t>unlabeled images &amp; hard+soft masks</a:t>
                    </a:r>
                    <a:endParaRPr lang="en-US" altLang="zh-CN" b="1"/>
                  </a:p>
                </p:txBody>
              </p:sp>
            </p:grpSp>
            <p:grpSp>
              <p:nvGrpSpPr>
                <p:cNvPr id="27" name="组合 26"/>
                <p:cNvGrpSpPr/>
                <p:nvPr/>
              </p:nvGrpSpPr>
              <p:grpSpPr>
                <a:xfrm rot="0">
                  <a:off x="28127" y="7354"/>
                  <a:ext cx="5072" cy="2660"/>
                  <a:chOff x="2087" y="4722"/>
                  <a:chExt cx="5072" cy="2660"/>
                </a:xfrm>
              </p:grpSpPr>
              <p:grpSp>
                <p:nvGrpSpPr>
                  <p:cNvPr id="28" name="组合 27"/>
                  <p:cNvGrpSpPr/>
                  <p:nvPr/>
                </p:nvGrpSpPr>
                <p:grpSpPr>
                  <a:xfrm rot="0">
                    <a:off x="2087" y="4726"/>
                    <a:ext cx="2435" cy="2656"/>
                    <a:chOff x="1560" y="1330"/>
                    <a:chExt cx="1760" cy="1720"/>
                  </a:xfrm>
                  <a:solidFill>
                    <a:schemeClr val="accent1">
                      <a:lumMod val="60000"/>
                      <a:lumOff val="40000"/>
                    </a:schemeClr>
                  </a:solidFill>
                </p:grpSpPr>
                <p:sp>
                  <p:nvSpPr>
                    <p:cNvPr id="29" name="矩形 28"/>
                    <p:cNvSpPr/>
                    <p:nvPr/>
                  </p:nvSpPr>
                  <p:spPr>
                    <a:xfrm>
                      <a:off x="1560" y="1330"/>
                      <a:ext cx="1360" cy="1320"/>
                    </a:xfrm>
                    <a:prstGeom prst="rect">
                      <a:avLst/>
                    </a:prstGeom>
                    <a:solidFill>
                      <a:srgbClr val="B9CDE5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0" name="矩形 29"/>
                    <p:cNvSpPr/>
                    <p:nvPr/>
                  </p:nvSpPr>
                  <p:spPr>
                    <a:xfrm>
                      <a:off x="1760" y="1530"/>
                      <a:ext cx="1360" cy="1320"/>
                    </a:xfrm>
                    <a:prstGeom prst="rect">
                      <a:avLst/>
                    </a:prstGeom>
                    <a:solidFill>
                      <a:srgbClr val="B9CDE5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17" name="矩形 116"/>
                    <p:cNvSpPr/>
                    <p:nvPr/>
                  </p:nvSpPr>
                  <p:spPr>
                    <a:xfrm>
                      <a:off x="1960" y="1730"/>
                      <a:ext cx="1360" cy="1320"/>
                    </a:xfrm>
                    <a:prstGeom prst="rect">
                      <a:avLst/>
                    </a:prstGeom>
                    <a:solidFill>
                      <a:srgbClr val="B9CDE5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118" name="组合 117"/>
                  <p:cNvGrpSpPr/>
                  <p:nvPr/>
                </p:nvGrpSpPr>
                <p:grpSpPr>
                  <a:xfrm rot="0">
                    <a:off x="4725" y="4722"/>
                    <a:ext cx="2435" cy="2656"/>
                    <a:chOff x="1560" y="1330"/>
                    <a:chExt cx="1760" cy="1720"/>
                  </a:xfrm>
                  <a:solidFill>
                    <a:schemeClr val="accent4">
                      <a:lumMod val="40000"/>
                      <a:lumOff val="60000"/>
                    </a:schemeClr>
                  </a:solidFill>
                </p:grpSpPr>
                <p:sp>
                  <p:nvSpPr>
                    <p:cNvPr id="119" name="矩形 118"/>
                    <p:cNvSpPr/>
                    <p:nvPr/>
                  </p:nvSpPr>
                  <p:spPr>
                    <a:xfrm>
                      <a:off x="1560" y="1330"/>
                      <a:ext cx="1360" cy="132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0" name="矩形 119"/>
                    <p:cNvSpPr/>
                    <p:nvPr/>
                  </p:nvSpPr>
                  <p:spPr>
                    <a:xfrm>
                      <a:off x="1760" y="1530"/>
                      <a:ext cx="1360" cy="132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21" name="矩形 120"/>
                    <p:cNvSpPr/>
                    <p:nvPr/>
                  </p:nvSpPr>
                  <p:spPr>
                    <a:xfrm>
                      <a:off x="1960" y="1730"/>
                      <a:ext cx="1360" cy="1320"/>
                    </a:xfrm>
                    <a:prstGeom prst="rect">
                      <a:avLst/>
                    </a:prstGeom>
                    <a:solidFill>
                      <a:schemeClr val="accent5">
                        <a:lumMod val="40000"/>
                        <a:lumOff val="60000"/>
                      </a:schemeClr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123" name="圆角矩形 122"/>
              <p:cNvSpPr/>
              <p:nvPr/>
            </p:nvSpPr>
            <p:spPr>
              <a:xfrm>
                <a:off x="1320" y="3540"/>
                <a:ext cx="8714" cy="10672"/>
              </a:xfrm>
              <a:prstGeom prst="roundRect">
                <a:avLst/>
              </a:prstGeom>
              <a:ln w="19050">
                <a:prstDash val="sysDash"/>
              </a:ln>
            </p:spPr>
            <p:style>
              <a:lnRef idx="3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29" name="右箭头 128"/>
            <p:cNvSpPr/>
            <p:nvPr/>
          </p:nvSpPr>
          <p:spPr>
            <a:xfrm>
              <a:off x="19535" y="4930"/>
              <a:ext cx="1208" cy="89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6249035" y="7722870"/>
            <a:ext cx="119780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buClrTx/>
              <a:buSzTx/>
              <a:buFontTx/>
            </a:pPr>
            <a:r>
              <a:rPr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Train the student model using 900 true labels, 150 pseudo soft labels, and 150 pseudo hard labels along with their corresponding images, based on the checkpoint of the teacher model.</a:t>
            </a:r>
            <a:endParaRPr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5791835" y="5064125"/>
            <a:ext cx="12595225" cy="2226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ts val="3360"/>
              </a:lnSpc>
            </a:pPr>
            <a:r>
              <a:rPr lang="en-US" altLang="zh-CN" sz="3600" b="1">
                <a:latin typeface="Segoe UI" panose="020B0502040204020203" charset="0"/>
                <a:cs typeface="Segoe UI" panose="020B0502040204020203" charset="0"/>
              </a:rPr>
              <a:t>loss_function = α</a:t>
            </a:r>
            <a:r>
              <a:rPr lang="zh-CN" altLang="en-US" sz="3600" b="1">
                <a:latin typeface="Segoe UI" panose="020B0502040204020203" charset="0"/>
                <a:cs typeface="Segoe UI" panose="020B0502040204020203" charset="0"/>
              </a:rPr>
              <a:t>×</a:t>
            </a:r>
            <a:r>
              <a:rPr lang="en-US" altLang="zh-CN" sz="3600" b="1">
                <a:latin typeface="Segoe UI" panose="020B0502040204020203" charset="0"/>
                <a:cs typeface="Segoe UI" panose="020B0502040204020203" charset="0"/>
              </a:rPr>
              <a:t>BCEWithLogitsLoss + β </a:t>
            </a:r>
            <a:r>
              <a:rPr lang="zh-CN" altLang="en-US" sz="3600" b="1">
                <a:latin typeface="Segoe UI" panose="020B0502040204020203" charset="0"/>
                <a:cs typeface="Segoe UI" panose="020B0502040204020203" charset="0"/>
              </a:rPr>
              <a:t>×</a:t>
            </a:r>
            <a:r>
              <a:rPr lang="en-US" altLang="zh-CN" sz="3600" b="1">
                <a:latin typeface="Segoe UI" panose="020B0502040204020203" charset="0"/>
                <a:cs typeface="Segoe UI" panose="020B0502040204020203" charset="0"/>
              </a:rPr>
              <a:t>MSELoss</a:t>
            </a:r>
            <a:endParaRPr lang="en-US" altLang="zh-CN" sz="2800" b="1">
              <a:latin typeface="楷体" panose="02010609060101010101" charset="-122"/>
              <a:ea typeface="楷体" panose="02010609060101010101" charset="-122"/>
              <a:cs typeface="Segoe UI" panose="020B0502040204020203" charset="0"/>
            </a:endParaRPr>
          </a:p>
          <a:p>
            <a:pPr indent="0" algn="ctr" fontAlgn="auto">
              <a:lnSpc>
                <a:spcPts val="3360"/>
              </a:lnSpc>
            </a:pPr>
            <a:endParaRPr lang="en-US" altLang="zh-CN" sz="2800" b="1">
              <a:latin typeface="楷体" panose="02010609060101010101" charset="-122"/>
              <a:ea typeface="楷体" panose="02010609060101010101" charset="-122"/>
              <a:cs typeface="Segoe UI" panose="020B0502040204020203" charset="0"/>
            </a:endParaRPr>
          </a:p>
          <a:p>
            <a:pPr indent="0" algn="ctr" fontAlgn="auto">
              <a:lnSpc>
                <a:spcPts val="3360"/>
              </a:lnSpc>
            </a:pP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Segoe UI" panose="020B0502040204020203" charset="0"/>
              </a:rPr>
              <a:t>α=0.8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Segoe UI" panose="020B0502040204020203" charset="0"/>
              </a:rPr>
              <a:t>，</a:t>
            </a:r>
            <a:r>
              <a:rPr lang="en-US" altLang="zh-CN" sz="2800" b="1">
                <a:latin typeface="楷体" panose="02010609060101010101" charset="-122"/>
                <a:ea typeface="楷体" panose="02010609060101010101" charset="-122"/>
                <a:cs typeface="Segoe UI" panose="020B0502040204020203" charset="0"/>
              </a:rPr>
              <a:t>β=0.2</a:t>
            </a:r>
            <a:r>
              <a:rPr lang="zh-CN" altLang="en-US" sz="2800" b="1">
                <a:latin typeface="楷体" panose="02010609060101010101" charset="-122"/>
                <a:ea typeface="楷体" panose="02010609060101010101" charset="-122"/>
                <a:cs typeface="Segoe UI" panose="020B0502040204020203" charset="0"/>
              </a:rPr>
              <a:t>，</a:t>
            </a:r>
            <a:endParaRPr lang="zh-CN" altLang="en-US" sz="2800" b="1">
              <a:latin typeface="楷体" panose="02010609060101010101" charset="-122"/>
              <a:ea typeface="楷体" panose="02010609060101010101" charset="-122"/>
              <a:cs typeface="Segoe UI" panose="020B0502040204020203" charset="0"/>
            </a:endParaRPr>
          </a:p>
          <a:p>
            <a:pPr indent="0" algn="ctr" fontAlgn="auto">
              <a:lnSpc>
                <a:spcPts val="3360"/>
              </a:lnSpc>
            </a:pPr>
            <a:r>
              <a:rPr sz="2800" b="1">
                <a:latin typeface="Segoe UI" panose="020B0502040204020203" charset="0"/>
                <a:cs typeface="Segoe UI" panose="020B0502040204020203" charset="0"/>
                <a:sym typeface="+mn-ea"/>
              </a:rPr>
              <a:t>BCEWithLogitsLoss </a:t>
            </a:r>
            <a:r>
              <a:rPr sz="2800">
                <a:latin typeface="Segoe UI" panose="020B0502040204020203" charset="0"/>
                <a:cs typeface="Segoe UI" panose="020B0502040204020203" charset="0"/>
                <a:sym typeface="+mn-ea"/>
              </a:rPr>
              <a:t>will be applied to the hard labels, while </a:t>
            </a:r>
            <a:r>
              <a:rPr sz="2800" b="1">
                <a:latin typeface="Segoe UI" panose="020B0502040204020203" charset="0"/>
                <a:cs typeface="Segoe UI" panose="020B0502040204020203" charset="0"/>
                <a:sym typeface="+mn-ea"/>
              </a:rPr>
              <a:t>MSELoss</a:t>
            </a:r>
            <a:r>
              <a:rPr sz="2800">
                <a:latin typeface="Segoe UI" panose="020B0502040204020203" charset="0"/>
                <a:cs typeface="Segoe UI" panose="020B0502040204020203" charset="0"/>
                <a:sym typeface="+mn-ea"/>
              </a:rPr>
              <a:t> will be applied to the soft labels.</a:t>
            </a:r>
            <a:endParaRPr sz="2800">
              <a:latin typeface="Segoe UI" panose="020B0502040204020203" charset="0"/>
              <a:cs typeface="Segoe UI" panose="020B0502040204020203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 2"/>
          <p:cNvSpPr/>
          <p:nvPr/>
        </p:nvSpPr>
        <p:spPr>
          <a:xfrm>
            <a:off x="635" y="38100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344930" y="800100"/>
            <a:ext cx="9436100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  <a:buClrTx/>
              <a:buSzTx/>
              <a:buFontTx/>
            </a:pPr>
            <a:r>
              <a:rPr lang="en-US" altLang="zh-CN" sz="4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2. Training Strategy</a:t>
            </a:r>
            <a:endParaRPr lang="en-US" altLang="zh-CN" sz="48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344930" y="2628900"/>
            <a:ext cx="1495171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（1）In this experiment, the batch size is set to 4, and the patch size is 1024x1024 pixels.</a:t>
            </a:r>
            <a:endParaRPr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（2）The Adam optimizer was used, and the training process ran for a total of 300 epochs with an initial learning rate of 0.0002. To optimize the learning rate over time, a cosine annealing schedule was applied, setting the minimum learning rate to 0.00001 after 50 epochs.</a:t>
            </a:r>
            <a:endParaRPr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4934" y="4716062"/>
            <a:ext cx="9155346" cy="676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5400" b="1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Experimental Evaluation</a:t>
            </a:r>
            <a:endParaRPr lang="zh-CN" altLang="en-US" sz="5400" b="1">
              <a:solidFill>
                <a:srgbClr val="95004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2 Bold" panose="020B08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reeform 2"/>
          <p:cNvSpPr/>
          <p:nvPr/>
        </p:nvSpPr>
        <p:spPr>
          <a:xfrm>
            <a:off x="635" y="38100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219200" y="781050"/>
            <a:ext cx="5693410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  <a:buClrTx/>
              <a:buSzTx/>
              <a:buFontTx/>
            </a:pPr>
            <a:r>
              <a:rPr lang="en-US" altLang="zh-CN" sz="4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1. Results</a:t>
            </a:r>
            <a:endParaRPr lang="en-US" altLang="zh-CN" sz="48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4930" y="2019300"/>
            <a:ext cx="15511780" cy="2868930"/>
          </a:xfrm>
          <a:prstGeom prst="rect">
            <a:avLst/>
          </a:prstGeom>
        </p:spPr>
      </p:pic>
      <p:sp>
        <p:nvSpPr>
          <p:cNvPr id="6" name="TextBox 3"/>
          <p:cNvSpPr txBox="1"/>
          <p:nvPr/>
        </p:nvSpPr>
        <p:spPr>
          <a:xfrm>
            <a:off x="1219200" y="5027295"/>
            <a:ext cx="8525510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  <a:buClrTx/>
              <a:buSzTx/>
              <a:buFontTx/>
            </a:pPr>
            <a:r>
              <a:rPr lang="en-US" altLang="zh-CN" sz="4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2. Ablation experiment</a:t>
            </a:r>
            <a:endParaRPr lang="en-US" altLang="zh-CN" sz="48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6152515"/>
            <a:ext cx="15392400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31485" cy="10284460"/>
          </a:xfrm>
          <a:custGeom>
            <a:avLst/>
            <a:gdLst/>
            <a:ahLst/>
            <a:cxnLst/>
            <a:rect l="l" t="t" r="r" b="b"/>
            <a:pathLst>
              <a:path w="18482973" h="10697020">
                <a:moveTo>
                  <a:pt x="0" y="0"/>
                </a:moveTo>
                <a:lnTo>
                  <a:pt x="18482972" y="0"/>
                </a:lnTo>
                <a:lnTo>
                  <a:pt x="18482972" y="10697020"/>
                </a:lnTo>
                <a:lnTo>
                  <a:pt x="0" y="106970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4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0" y="0"/>
            <a:ext cx="18288000" cy="4050665"/>
            <a:chOff x="0" y="0"/>
            <a:chExt cx="4816593" cy="10587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058749"/>
            </a:xfrm>
            <a:custGeom>
              <a:avLst/>
              <a:gdLst/>
              <a:ahLst/>
              <a:cxnLst/>
              <a:rect l="l" t="t" r="r" b="b"/>
              <a:pathLst>
                <a:path w="4816592" h="1058749">
                  <a:moveTo>
                    <a:pt x="0" y="0"/>
                  </a:moveTo>
                  <a:lnTo>
                    <a:pt x="4816592" y="0"/>
                  </a:lnTo>
                  <a:lnTo>
                    <a:pt x="4816592" y="1058749"/>
                  </a:lnTo>
                  <a:lnTo>
                    <a:pt x="0" y="1058749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106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  <a:endParaRPr>
                <a:latin typeface="方正大黑简体" panose="02000000000000000000" charset="-122"/>
                <a:ea typeface="方正大黑简体" panose="02000000000000000000" charset="-122"/>
              </a:endParaRPr>
            </a:p>
          </p:txBody>
        </p:sp>
      </p:grpSp>
      <p:grpSp>
        <p:nvGrpSpPr>
          <p:cNvPr id="6" name="Group 6"/>
          <p:cNvGrpSpPr/>
          <p:nvPr>
            <p:custDataLst>
              <p:tags r:id="rId2"/>
            </p:custDataLst>
          </p:nvPr>
        </p:nvGrpSpPr>
        <p:grpSpPr>
          <a:xfrm rot="0">
            <a:off x="2384930" y="5633344"/>
            <a:ext cx="845188" cy="845188"/>
            <a:chOff x="0" y="0"/>
            <a:chExt cx="812800" cy="812800"/>
          </a:xfrm>
        </p:grpSpPr>
        <p:sp>
          <p:nvSpPr>
            <p:cNvPr id="7" name="Freeform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" name="Group 9"/>
          <p:cNvGrpSpPr/>
          <p:nvPr>
            <p:custDataLst>
              <p:tags r:id="rId4"/>
            </p:custDataLst>
          </p:nvPr>
        </p:nvGrpSpPr>
        <p:grpSpPr>
          <a:xfrm rot="0">
            <a:off x="2384930" y="7531487"/>
            <a:ext cx="845188" cy="845188"/>
            <a:chOff x="0" y="0"/>
            <a:chExt cx="812800" cy="812800"/>
          </a:xfrm>
        </p:grpSpPr>
        <p:sp>
          <p:nvSpPr>
            <p:cNvPr id="10" name="Freeform 10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>
            <p:custDataLst>
              <p:tags r:id="rId6"/>
            </p:custDataLst>
          </p:nvPr>
        </p:nvGrpSpPr>
        <p:grpSpPr>
          <a:xfrm rot="0">
            <a:off x="10246117" y="5633344"/>
            <a:ext cx="845188" cy="845188"/>
            <a:chOff x="0" y="0"/>
            <a:chExt cx="812800" cy="812800"/>
          </a:xfrm>
        </p:grpSpPr>
        <p:sp>
          <p:nvSpPr>
            <p:cNvPr id="13" name="Freeform 13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5" name="Group 15"/>
          <p:cNvGrpSpPr/>
          <p:nvPr>
            <p:custDataLst>
              <p:tags r:id="rId8"/>
            </p:custDataLst>
          </p:nvPr>
        </p:nvGrpSpPr>
        <p:grpSpPr>
          <a:xfrm rot="0">
            <a:off x="10246117" y="7531487"/>
            <a:ext cx="845188" cy="845188"/>
            <a:chOff x="0" y="0"/>
            <a:chExt cx="812800" cy="812800"/>
          </a:xfrm>
        </p:grpSpPr>
        <p:sp>
          <p:nvSpPr>
            <p:cNvPr id="16" name="Freeform 16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826740" y="838503"/>
            <a:ext cx="2403378" cy="2403387"/>
          </a:xfrm>
          <a:custGeom>
            <a:avLst/>
            <a:gdLst/>
            <a:ahLst/>
            <a:cxnLst/>
            <a:rect l="l" t="t" r="r" b="b"/>
            <a:pathLst>
              <a:path w="2403378" h="2403387">
                <a:moveTo>
                  <a:pt x="0" y="0"/>
                </a:moveTo>
                <a:lnTo>
                  <a:pt x="2403378" y="0"/>
                </a:lnTo>
                <a:lnTo>
                  <a:pt x="2403378" y="2403388"/>
                </a:lnTo>
                <a:lnTo>
                  <a:pt x="0" y="2403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012837" y="-64634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573943" y="1333480"/>
            <a:ext cx="5672174" cy="1267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5"/>
              </a:lnSpc>
            </a:pPr>
            <a:r>
              <a:rPr lang="en-US" sz="7760">
                <a:solidFill>
                  <a:srgbClr val="FFFFFF"/>
                </a:solidFill>
                <a:latin typeface="方正大黑简体" panose="02000000000000000000" charset="-122"/>
                <a:ea typeface="方正大黑简体" panose="02000000000000000000" charset="-122"/>
                <a:cs typeface="思源黑体 1" panose="020B0500000000000000" charset="-122"/>
                <a:sym typeface="思源黑体 1" panose="020B0500000000000000" charset="-122"/>
              </a:rPr>
              <a:t>CONTENTS</a:t>
            </a:r>
            <a:endParaRPr lang="en-US" sz="7760">
              <a:solidFill>
                <a:srgbClr val="FFFFFF"/>
              </a:solidFill>
              <a:latin typeface="方正大黑简体" panose="02000000000000000000" charset="-122"/>
              <a:ea typeface="方正大黑简体" panose="02000000000000000000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2" name="TextBox 22"/>
          <p:cNvSpPr txBox="1"/>
          <p:nvPr>
            <p:custDataLst>
              <p:tags r:id="rId14"/>
            </p:custDataLst>
          </p:nvPr>
        </p:nvSpPr>
        <p:spPr>
          <a:xfrm>
            <a:off x="3641090" y="5526405"/>
            <a:ext cx="6347460" cy="676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200">
                <a:solidFill>
                  <a:srgbClr val="100F0D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Research Background and Motivation</a:t>
            </a:r>
            <a:endParaRPr lang="zh-CN" altLang="en-US" sz="3200">
              <a:solidFill>
                <a:srgbClr val="100F0D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</p:txBody>
      </p:sp>
      <p:sp>
        <p:nvSpPr>
          <p:cNvPr id="24" name="TextBox 24"/>
          <p:cNvSpPr txBox="1"/>
          <p:nvPr>
            <p:custDataLst>
              <p:tags r:id="rId15"/>
            </p:custDataLst>
          </p:nvPr>
        </p:nvSpPr>
        <p:spPr>
          <a:xfrm>
            <a:off x="2385060" y="5633085"/>
            <a:ext cx="863600" cy="84518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 fontAlgn="ctr">
              <a:lnSpc>
                <a:spcPct val="110000"/>
              </a:lnSpc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25" name="TextBox 25"/>
          <p:cNvSpPr txBox="1"/>
          <p:nvPr>
            <p:custDataLst>
              <p:tags r:id="rId16"/>
            </p:custDataLst>
          </p:nvPr>
        </p:nvSpPr>
        <p:spPr>
          <a:xfrm>
            <a:off x="11536680" y="5526405"/>
            <a:ext cx="6519545" cy="82740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200">
                <a:solidFill>
                  <a:srgbClr val="100F0D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Data Preprocessing and Network Architecture</a:t>
            </a:r>
            <a:endParaRPr lang="zh-CN" altLang="en-US" sz="3200">
              <a:solidFill>
                <a:srgbClr val="100F0D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  <a:p>
            <a:pPr algn="l">
              <a:lnSpc>
                <a:spcPts val="5280"/>
              </a:lnSpc>
            </a:pPr>
            <a:endParaRPr lang="zh-CN" altLang="en-US" sz="32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algn="l">
              <a:lnSpc>
                <a:spcPts val="5280"/>
              </a:lnSpc>
              <a:buClrTx/>
              <a:buSzTx/>
              <a:buFontTx/>
            </a:pPr>
            <a:endParaRPr lang="zh-CN" altLang="en-US" sz="3200">
              <a:solidFill>
                <a:srgbClr val="100F0D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</p:txBody>
      </p:sp>
      <p:sp>
        <p:nvSpPr>
          <p:cNvPr id="27" name="TextBox 27"/>
          <p:cNvSpPr txBox="1"/>
          <p:nvPr>
            <p:custDataLst>
              <p:tags r:id="rId17"/>
            </p:custDataLst>
          </p:nvPr>
        </p:nvSpPr>
        <p:spPr>
          <a:xfrm>
            <a:off x="3641090" y="7414895"/>
            <a:ext cx="6859905" cy="1353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200">
                <a:solidFill>
                  <a:srgbClr val="100F0D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Semi-Supervised Learning Strategy and Training Strategy</a:t>
            </a:r>
            <a:endParaRPr lang="zh-CN" altLang="en-US" sz="3200">
              <a:solidFill>
                <a:srgbClr val="100F0D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</p:txBody>
      </p:sp>
      <p:sp>
        <p:nvSpPr>
          <p:cNvPr id="29" name="TextBox 29"/>
          <p:cNvSpPr txBox="1"/>
          <p:nvPr>
            <p:custDataLst>
              <p:tags r:id="rId18"/>
            </p:custDataLst>
          </p:nvPr>
        </p:nvSpPr>
        <p:spPr>
          <a:xfrm>
            <a:off x="11536680" y="7414895"/>
            <a:ext cx="5815330" cy="150241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280"/>
              </a:lnSpc>
            </a:pPr>
            <a:r>
              <a:rPr lang="zh-CN" altLang="en-US" sz="3200">
                <a:solidFill>
                  <a:srgbClr val="100F0D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Experimental Evaluation</a:t>
            </a:r>
            <a:endParaRPr lang="zh-CN" altLang="en-US" sz="3200">
              <a:solidFill>
                <a:srgbClr val="100F0D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  <a:p>
            <a:pPr algn="l">
              <a:lnSpc>
                <a:spcPts val="5280"/>
              </a:lnSpc>
            </a:pPr>
            <a:endParaRPr lang="zh-CN" altLang="en-US" sz="4400">
              <a:solidFill>
                <a:srgbClr val="100F0D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1" name="TextBox 31"/>
          <p:cNvSpPr txBox="1"/>
          <p:nvPr>
            <p:custDataLst>
              <p:tags r:id="rId19"/>
            </p:custDataLst>
          </p:nvPr>
        </p:nvSpPr>
        <p:spPr>
          <a:xfrm>
            <a:off x="2384930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2" name="TextBox 32"/>
          <p:cNvSpPr txBox="1"/>
          <p:nvPr>
            <p:custDataLst>
              <p:tags r:id="rId20"/>
            </p:custDataLst>
          </p:nvPr>
        </p:nvSpPr>
        <p:spPr>
          <a:xfrm>
            <a:off x="10246117" y="5667415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33" name="TextBox 33"/>
          <p:cNvSpPr txBox="1"/>
          <p:nvPr>
            <p:custDataLst>
              <p:tags r:id="rId21"/>
            </p:custDataLst>
          </p:nvPr>
        </p:nvSpPr>
        <p:spPr>
          <a:xfrm>
            <a:off x="10246117" y="7565557"/>
            <a:ext cx="845188" cy="6870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ctr" fontAlgn="ctr">
              <a:lnSpc>
                <a:spcPct val="110000"/>
              </a:lnSpc>
              <a:buClrTx/>
              <a:buSzTx/>
              <a:buFontTx/>
            </a:pPr>
            <a:r>
              <a:rPr lang="en-US" sz="4465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04</a:t>
            </a:r>
            <a:endParaRPr lang="en-US" sz="4465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2180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01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5170" y="4716145"/>
            <a:ext cx="14792325" cy="18110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5400" b="1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Research Background and Motivation</a:t>
            </a:r>
            <a:endParaRPr lang="zh-CN" altLang="en-US" sz="9030" b="1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45" y="5715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61889" y="3184860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国内现状概述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5" name="TextBox 3"/>
          <p:cNvSpPr txBox="1"/>
          <p:nvPr/>
        </p:nvSpPr>
        <p:spPr>
          <a:xfrm>
            <a:off x="1344930" y="800100"/>
            <a:ext cx="16061055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</a:pPr>
            <a:r>
              <a:rPr lang="en-US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1. </a:t>
            </a:r>
            <a:r>
              <a:rPr lang="en-US" altLang="zh-CN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Challenge</a:t>
            </a:r>
            <a:endParaRPr lang="en-US" altLang="zh-CN" sz="40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52880" y="1912620"/>
            <a:ext cx="1142492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Tooth Instance Segmentation in 2D Panoramic X-ray Images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371600" y="2456815"/>
            <a:ext cx="16061055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</a:pPr>
            <a:r>
              <a:rPr lang="en-US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2</a:t>
            </a:r>
            <a:r>
              <a:rPr lang="en-US" altLang="zh-CN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. </a:t>
            </a:r>
            <a:r>
              <a:rPr lang="en-US" altLang="zh-CN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Charicteristics</a:t>
            </a:r>
            <a:endParaRPr lang="en-US" altLang="zh-CN" sz="40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52880" y="3569335"/>
            <a:ext cx="16025495" cy="2453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(1) Task: teeth instance segmentation rather than just tooth region segmentation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(2) Dataset: 2000+ 2D X-ray imags spanning all age groups and pathological effects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(3) Evaluation: segmentation accuracy (Dice, NSD, mIoU, IA) and segmentation efficiency (GPU consumption, running time)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1344930" y="6043295"/>
            <a:ext cx="16061055" cy="1053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ts val="8215"/>
              </a:lnSpc>
            </a:pPr>
            <a:r>
              <a:rPr lang="en-US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3</a:t>
            </a:r>
            <a:r>
              <a:rPr lang="en-US" altLang="zh-CN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. </a:t>
            </a:r>
            <a:r>
              <a:rPr lang="en-US" altLang="zh-CN" sz="40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rPr>
              <a:t>Dataset</a:t>
            </a:r>
            <a:endParaRPr lang="en-US" altLang="zh-CN" sz="4000" b="1">
              <a:solidFill>
                <a:schemeClr val="tx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3 Bold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79880" y="7096760"/>
            <a:ext cx="16213455" cy="166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Training set: 2380 panoramic X-ray images, including 30 cases with labels and 2350 unlabeled cases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  <a:p>
            <a:pPr algn="l">
              <a:lnSpc>
                <a:spcPts val="3070"/>
              </a:lnSpc>
              <a:buClrTx/>
              <a:buSzTx/>
              <a:buFontTx/>
            </a:pPr>
            <a:r>
              <a:rPr lang="en-US"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Validation set: 20 panoramic X-ray images</a:t>
            </a:r>
            <a:endParaRPr lang="en-US"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87800" y="6376035"/>
            <a:ext cx="609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02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5170" y="4716145"/>
            <a:ext cx="15449550" cy="17678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5400" b="1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Data Preprocessing and Network Architecture</a:t>
            </a:r>
            <a:endParaRPr lang="zh-CN" altLang="en-US" sz="5400" b="1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lvl="0" algn="l">
              <a:lnSpc>
                <a:spcPts val="10835"/>
              </a:lnSpc>
              <a:buClrTx/>
              <a:buSzTx/>
              <a:buFontTx/>
            </a:pPr>
            <a:endParaRPr lang="zh-CN" altLang="en-US" sz="6600" b="1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63500"/>
            <a:ext cx="18236565" cy="1022350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0" y="8612527"/>
            <a:ext cx="18288000" cy="0"/>
          </a:xfrm>
          <a:prstGeom prst="line">
            <a:avLst/>
          </a:prstGeom>
          <a:ln w="19050" cap="flat">
            <a:solidFill>
              <a:srgbClr val="9F040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3097403" y="8474177"/>
            <a:ext cx="285750" cy="2857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8607933" y="8487512"/>
            <a:ext cx="285750" cy="2857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039723" y="8487512"/>
            <a:ext cx="285750" cy="2857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0041"/>
            </a:solidFill>
            <a:ln w="28575" cap="sq">
              <a:solidFill>
                <a:srgbClr val="9F040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19" name="Group 19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39" name="Freeform 39"/>
          <p:cNvSpPr/>
          <p:nvPr/>
        </p:nvSpPr>
        <p:spPr>
          <a:xfrm rot="2095046">
            <a:off x="12587605" y="857250"/>
            <a:ext cx="962660" cy="2232025"/>
          </a:xfrm>
          <a:custGeom>
            <a:avLst/>
            <a:gdLst/>
            <a:ahLst/>
            <a:cxnLst/>
            <a:rect l="l" t="t" r="r" b="b"/>
            <a:pathLst>
              <a:path w="253578" h="587885">
                <a:moveTo>
                  <a:pt x="0" y="0"/>
                </a:moveTo>
                <a:lnTo>
                  <a:pt x="253578" y="0"/>
                </a:lnTo>
                <a:lnTo>
                  <a:pt x="253578" y="587885"/>
                </a:lnTo>
                <a:lnTo>
                  <a:pt x="0" y="587885"/>
                </a:lnTo>
                <a:close/>
              </a:path>
            </a:pathLst>
          </a:custGeom>
          <a:solidFill>
            <a:srgbClr val="FDFDFD"/>
          </a:solidFill>
        </p:spPr>
      </p:sp>
      <p:grpSp>
        <p:nvGrpSpPr>
          <p:cNvPr id="60" name="组合 59"/>
          <p:cNvGrpSpPr/>
          <p:nvPr/>
        </p:nvGrpSpPr>
        <p:grpSpPr>
          <a:xfrm>
            <a:off x="1344930" y="571500"/>
            <a:ext cx="10774680" cy="1424305"/>
            <a:chOff x="1200" y="1020"/>
            <a:chExt cx="16968" cy="2243"/>
          </a:xfrm>
        </p:grpSpPr>
        <p:sp>
          <p:nvSpPr>
            <p:cNvPr id="15" name="TextBox 3"/>
            <p:cNvSpPr txBox="1"/>
            <p:nvPr/>
          </p:nvSpPr>
          <p:spPr>
            <a:xfrm>
              <a:off x="1200" y="1020"/>
              <a:ext cx="9500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4800" b="1">
                  <a:solidFill>
                    <a:schemeClr val="tx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思源黑体 3 Bold"/>
                </a:rPr>
                <a:t>1. </a:t>
              </a:r>
              <a:r>
                <a:rPr lang="zh-CN" altLang="en-US" sz="4800" b="1">
                  <a:solidFill>
                    <a:schemeClr val="tx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思源黑体 3 Bold"/>
                </a:rPr>
                <a:t>Data Augmentation</a:t>
              </a:r>
              <a:endParaRPr lang="zh-CN" altLang="en-US" sz="4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endParaRPr>
            </a:p>
          </p:txBody>
        </p:sp>
        <p:sp>
          <p:nvSpPr>
            <p:cNvPr id="3" name="TextBox 4"/>
            <p:cNvSpPr txBox="1"/>
            <p:nvPr/>
          </p:nvSpPr>
          <p:spPr>
            <a:xfrm>
              <a:off x="1320" y="2643"/>
              <a:ext cx="16848" cy="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zh-CN" altLang="en-US" sz="2555">
                  <a:solidFill>
                    <a:srgbClr val="95004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Akzidenz-Grotesk Bold"/>
                </a:rPr>
                <a:t>Data Augmentation and Quantity Expansion for Labeled Samples</a:t>
              </a:r>
              <a:r>
                <a:rPr lang="en-US" sz="2555">
                  <a:solidFill>
                    <a:srgbClr val="95004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Akzidenz-Grotesk Bold"/>
                </a:rPr>
                <a:t>  </a:t>
              </a:r>
              <a:endParaRPr lang="en-US" sz="2555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kzidenz-Grotesk Bold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1724640" y="1894068"/>
            <a:ext cx="5947410" cy="6370459"/>
            <a:chOff x="18049" y="2490"/>
            <a:chExt cx="9366" cy="10032"/>
          </a:xfrm>
        </p:grpSpPr>
        <p:grpSp>
          <p:nvGrpSpPr>
            <p:cNvPr id="174" name="Group 29"/>
            <p:cNvGrpSpPr/>
            <p:nvPr/>
          </p:nvGrpSpPr>
          <p:grpSpPr>
            <a:xfrm rot="-3300000">
              <a:off x="19913" y="4614"/>
              <a:ext cx="5281" cy="4398"/>
              <a:chOff x="0" y="0"/>
              <a:chExt cx="4471670" cy="3723640"/>
            </a:xfrm>
          </p:grpSpPr>
          <p:sp>
            <p:nvSpPr>
              <p:cNvPr id="175" name="Freeform 30"/>
              <p:cNvSpPr/>
              <p:nvPr/>
            </p:nvSpPr>
            <p:spPr>
              <a:xfrm>
                <a:off x="-193167" y="0"/>
                <a:ext cx="4969510" cy="4026408"/>
              </a:xfrm>
              <a:custGeom>
                <a:avLst/>
                <a:gdLst/>
                <a:ahLst/>
                <a:cxnLst/>
                <a:rect l="l" t="t" r="r" b="b"/>
                <a:pathLst>
                  <a:path w="4969510" h="4026408">
                    <a:moveTo>
                      <a:pt x="760857" y="0"/>
                    </a:moveTo>
                    <a:lnTo>
                      <a:pt x="4097147" y="0"/>
                    </a:lnTo>
                    <a:lnTo>
                      <a:pt x="4121023" y="25908"/>
                    </a:lnTo>
                    <a:cubicBezTo>
                      <a:pt x="4168775" y="83693"/>
                      <a:pt x="4216654" y="143383"/>
                      <a:pt x="4260469" y="207137"/>
                    </a:cubicBezTo>
                    <a:cubicBezTo>
                      <a:pt x="4969510" y="1216660"/>
                      <a:pt x="4722622" y="2610612"/>
                      <a:pt x="3710686" y="3319526"/>
                    </a:cubicBezTo>
                    <a:cubicBezTo>
                      <a:pt x="2700782" y="4026408"/>
                      <a:pt x="1306576" y="3781552"/>
                      <a:pt x="597408" y="2769997"/>
                    </a:cubicBezTo>
                    <a:cubicBezTo>
                      <a:pt x="0" y="1917573"/>
                      <a:pt x="81661" y="792480"/>
                      <a:pt x="728980" y="35814"/>
                    </a:cubicBezTo>
                    <a:lnTo>
                      <a:pt x="760857" y="0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</p:grpSp>
        <p:grpSp>
          <p:nvGrpSpPr>
            <p:cNvPr id="176" name="Group 47"/>
            <p:cNvGrpSpPr/>
            <p:nvPr/>
          </p:nvGrpSpPr>
          <p:grpSpPr>
            <a:xfrm rot="0">
              <a:off x="19426" y="2490"/>
              <a:ext cx="5052" cy="6369"/>
              <a:chOff x="736221" y="-404913"/>
              <a:chExt cx="4277237" cy="5392913"/>
            </a:xfrm>
          </p:grpSpPr>
          <p:grpSp>
            <p:nvGrpSpPr>
              <p:cNvPr id="177" name="Group 48"/>
              <p:cNvGrpSpPr/>
              <p:nvPr/>
            </p:nvGrpSpPr>
            <p:grpSpPr>
              <a:xfrm rot="0">
                <a:off x="1108399" y="1082941"/>
                <a:ext cx="3905059" cy="3905059"/>
                <a:chOff x="21325" y="0"/>
                <a:chExt cx="812800" cy="812800"/>
              </a:xfrm>
            </p:grpSpPr>
            <p:sp>
              <p:nvSpPr>
                <p:cNvPr id="178" name="Freeform 49"/>
                <p:cNvSpPr/>
                <p:nvPr/>
              </p:nvSpPr>
              <p:spPr>
                <a:xfrm>
                  <a:off x="21325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blipFill>
                  <a:blip r:embed="rId2"/>
                  <a:stretch>
                    <a:fillRect l="-25136" r="-25136"/>
                  </a:stretch>
                </a:blipFill>
              </p:spPr>
            </p:sp>
          </p:grpSp>
          <p:sp>
            <p:nvSpPr>
              <p:cNvPr id="179" name="Freeform 50"/>
              <p:cNvSpPr/>
              <p:nvPr/>
            </p:nvSpPr>
            <p:spPr>
              <a:xfrm rot="2100000">
                <a:off x="1794151" y="-404913"/>
                <a:ext cx="274320" cy="534797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5347970">
                    <a:moveTo>
                      <a:pt x="0" y="0"/>
                    </a:moveTo>
                    <a:lnTo>
                      <a:pt x="274320" y="0"/>
                    </a:lnTo>
                    <a:lnTo>
                      <a:pt x="274320" y="5347970"/>
                    </a:lnTo>
                    <a:lnTo>
                      <a:pt x="0" y="53479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75156" b="-42119"/>
                </a:stretch>
              </a:blipFill>
            </p:spPr>
          </p:sp>
          <p:grpSp>
            <p:nvGrpSpPr>
              <p:cNvPr id="180" name="Group 51"/>
              <p:cNvGrpSpPr/>
              <p:nvPr/>
            </p:nvGrpSpPr>
            <p:grpSpPr>
              <a:xfrm rot="2095046">
                <a:off x="736221" y="172509"/>
                <a:ext cx="1283739" cy="2976166"/>
                <a:chOff x="0" y="0"/>
                <a:chExt cx="253578" cy="587885"/>
              </a:xfrm>
            </p:grpSpPr>
            <p:sp>
              <p:nvSpPr>
                <p:cNvPr id="181" name="Freeform 52"/>
                <p:cNvSpPr/>
                <p:nvPr/>
              </p:nvSpPr>
              <p:spPr>
                <a:xfrm>
                  <a:off x="0" y="0"/>
                  <a:ext cx="253578" cy="58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78" h="587885">
                      <a:moveTo>
                        <a:pt x="0" y="0"/>
                      </a:moveTo>
                      <a:lnTo>
                        <a:pt x="253578" y="0"/>
                      </a:lnTo>
                      <a:lnTo>
                        <a:pt x="253578" y="587885"/>
                      </a:lnTo>
                      <a:lnTo>
                        <a:pt x="0" y="587885"/>
                      </a:lnTo>
                      <a:close/>
                    </a:path>
                  </a:pathLst>
                </a:custGeom>
                <a:solidFill>
                  <a:srgbClr val="FDFDFD"/>
                </a:solidFill>
              </p:spPr>
            </p:sp>
            <p:sp>
              <p:nvSpPr>
                <p:cNvPr id="182" name="TextBox 53"/>
                <p:cNvSpPr txBox="1"/>
                <p:nvPr/>
              </p:nvSpPr>
              <p:spPr>
                <a:xfrm>
                  <a:off x="0" y="-38100"/>
                  <a:ext cx="253578" cy="62598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940"/>
                    </a:lnSpc>
                  </a:pPr>
                  <a:endParaRPr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sp>
          <p:nvSpPr>
            <p:cNvPr id="183" name="TextBox 56"/>
            <p:cNvSpPr txBox="1"/>
            <p:nvPr/>
          </p:nvSpPr>
          <p:spPr>
            <a:xfrm>
              <a:off x="18557" y="11323"/>
              <a:ext cx="8828" cy="11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ctr">
                <a:lnSpc>
                  <a:spcPts val="2970"/>
                </a:lnSpc>
              </a:pPr>
              <a:r>
                <a:rPr lang="zh-CN" altLang="en-US" sz="20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" panose="00020600040101010101" charset="-122"/>
                </a:rPr>
                <a:t>Enhance the original images using different combinations of brightness and contrast adjustments</a:t>
              </a:r>
              <a:endParaRPr lang="zh-CN" altLang="en-US" sz="20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" panose="00020600040101010101" charset="-122"/>
              </a:endParaRPr>
            </a:p>
          </p:txBody>
        </p:sp>
        <p:sp>
          <p:nvSpPr>
            <p:cNvPr id="184" name="TextBox 59"/>
            <p:cNvSpPr txBox="1"/>
            <p:nvPr/>
          </p:nvSpPr>
          <p:spPr>
            <a:xfrm>
              <a:off x="18049" y="10237"/>
              <a:ext cx="9366" cy="1146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950041">
                      <a:alpha val="88627"/>
                    </a:srgbClr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 Medium"/>
                </a:rPr>
                <a:t>Brightness and Contrast Adjustment</a:t>
              </a:r>
              <a:endParaRPr lang="en-US" sz="3000">
                <a:solidFill>
                  <a:srgbClr val="950041">
                    <a:alpha val="88627"/>
                  </a:srgbClr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 Medium"/>
              </a:endParaRPr>
            </a:p>
          </p:txBody>
        </p:sp>
      </p:grpSp>
      <p:grpSp>
        <p:nvGrpSpPr>
          <p:cNvPr id="185" name="组合 184"/>
          <p:cNvGrpSpPr/>
          <p:nvPr/>
        </p:nvGrpSpPr>
        <p:grpSpPr>
          <a:xfrm rot="0">
            <a:off x="5731510" y="1957705"/>
            <a:ext cx="6225540" cy="7136130"/>
            <a:chOff x="9382" y="2490"/>
            <a:chExt cx="9804" cy="11238"/>
          </a:xfrm>
        </p:grpSpPr>
        <p:grpSp>
          <p:nvGrpSpPr>
            <p:cNvPr id="186" name="Group 27"/>
            <p:cNvGrpSpPr/>
            <p:nvPr/>
          </p:nvGrpSpPr>
          <p:grpSpPr>
            <a:xfrm rot="-3300000">
              <a:off x="11910" y="4614"/>
              <a:ext cx="5282" cy="4398"/>
              <a:chOff x="0" y="0"/>
              <a:chExt cx="4471670" cy="3723640"/>
            </a:xfrm>
          </p:grpSpPr>
          <p:sp>
            <p:nvSpPr>
              <p:cNvPr id="187" name="Freeform 28"/>
              <p:cNvSpPr/>
              <p:nvPr/>
            </p:nvSpPr>
            <p:spPr>
              <a:xfrm>
                <a:off x="-193167" y="0"/>
                <a:ext cx="4969510" cy="4026408"/>
              </a:xfrm>
              <a:custGeom>
                <a:avLst/>
                <a:gdLst/>
                <a:ahLst/>
                <a:cxnLst/>
                <a:rect l="l" t="t" r="r" b="b"/>
                <a:pathLst>
                  <a:path w="4969510" h="4026408">
                    <a:moveTo>
                      <a:pt x="760857" y="0"/>
                    </a:moveTo>
                    <a:lnTo>
                      <a:pt x="4097147" y="0"/>
                    </a:lnTo>
                    <a:lnTo>
                      <a:pt x="4121023" y="25908"/>
                    </a:lnTo>
                    <a:cubicBezTo>
                      <a:pt x="4168775" y="83693"/>
                      <a:pt x="4216654" y="143383"/>
                      <a:pt x="4260469" y="207137"/>
                    </a:cubicBezTo>
                    <a:cubicBezTo>
                      <a:pt x="4969510" y="1216660"/>
                      <a:pt x="4722622" y="2610612"/>
                      <a:pt x="3710686" y="3319526"/>
                    </a:cubicBezTo>
                    <a:cubicBezTo>
                      <a:pt x="2700782" y="4026408"/>
                      <a:pt x="1306576" y="3781552"/>
                      <a:pt x="597408" y="2769997"/>
                    </a:cubicBezTo>
                    <a:cubicBezTo>
                      <a:pt x="0" y="1917573"/>
                      <a:pt x="81661" y="792480"/>
                      <a:pt x="728980" y="35814"/>
                    </a:cubicBezTo>
                    <a:lnTo>
                      <a:pt x="760857" y="0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</p:grpSp>
        <p:sp>
          <p:nvSpPr>
            <p:cNvPr id="190" name="Freeform 43"/>
            <p:cNvSpPr/>
            <p:nvPr/>
          </p:nvSpPr>
          <p:spPr>
            <a:xfrm rot="2100000">
              <a:off x="12675" y="2490"/>
              <a:ext cx="324" cy="6317"/>
            </a:xfrm>
            <a:custGeom>
              <a:avLst/>
              <a:gdLst/>
              <a:ahLst/>
              <a:cxnLst/>
              <a:rect l="l" t="t" r="r" b="b"/>
              <a:pathLst>
                <a:path w="205740" h="4010978">
                  <a:moveTo>
                    <a:pt x="0" y="0"/>
                  </a:moveTo>
                  <a:lnTo>
                    <a:pt x="205740" y="0"/>
                  </a:lnTo>
                  <a:lnTo>
                    <a:pt x="205740" y="4010978"/>
                  </a:lnTo>
                  <a:lnTo>
                    <a:pt x="0" y="4010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5156" b="-42119"/>
              </a:stretch>
            </a:blipFill>
          </p:spPr>
        </p:sp>
        <p:grpSp>
          <p:nvGrpSpPr>
            <p:cNvPr id="191" name="Group 44"/>
            <p:cNvGrpSpPr/>
            <p:nvPr/>
          </p:nvGrpSpPr>
          <p:grpSpPr>
            <a:xfrm rot="2095046">
              <a:off x="11470" y="3033"/>
              <a:ext cx="3099" cy="4166"/>
              <a:chOff x="0" y="-108867"/>
              <a:chExt cx="518319" cy="696752"/>
            </a:xfrm>
          </p:grpSpPr>
          <p:sp>
            <p:nvSpPr>
              <p:cNvPr id="192" name="Freeform 45"/>
              <p:cNvSpPr/>
              <p:nvPr/>
            </p:nvSpPr>
            <p:spPr>
              <a:xfrm>
                <a:off x="0" y="0"/>
                <a:ext cx="253578" cy="587885"/>
              </a:xfrm>
              <a:custGeom>
                <a:avLst/>
                <a:gdLst/>
                <a:ahLst/>
                <a:cxnLst/>
                <a:rect l="l" t="t" r="r" b="b"/>
                <a:pathLst>
                  <a:path w="253578" h="587885">
                    <a:moveTo>
                      <a:pt x="0" y="0"/>
                    </a:moveTo>
                    <a:lnTo>
                      <a:pt x="253578" y="0"/>
                    </a:lnTo>
                    <a:lnTo>
                      <a:pt x="253578" y="587885"/>
                    </a:lnTo>
                    <a:lnTo>
                      <a:pt x="0" y="587885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193" name="TextBox 46"/>
              <p:cNvSpPr txBox="1"/>
              <p:nvPr/>
            </p:nvSpPr>
            <p:spPr>
              <a:xfrm>
                <a:off x="264741" y="-108867"/>
                <a:ext cx="253578" cy="625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p>
                <a:pPr algn="ctr">
                  <a:lnSpc>
                    <a:spcPts val="2940"/>
                  </a:lnSpc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194" name="TextBox 55"/>
            <p:cNvSpPr txBox="1"/>
            <p:nvPr/>
          </p:nvSpPr>
          <p:spPr>
            <a:xfrm>
              <a:off x="9382" y="11214"/>
              <a:ext cx="9804" cy="2514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p>
              <a:pPr algn="ctr">
                <a:lnSpc>
                  <a:spcPts val="2970"/>
                </a:lnSpc>
                <a:buClrTx/>
                <a:buSzTx/>
                <a:buFontTx/>
              </a:pPr>
              <a:r>
                <a:rPr lang="zh-CN" altLang="en-US" sz="20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" panose="00020600040101010101" charset="-122"/>
                </a:rPr>
                <a:t>Apply sliding window cropping to the images</a:t>
              </a:r>
              <a:r>
                <a:rPr lang="en-US" altLang="zh-CN" sz="20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" panose="00020600040101010101" charset="-122"/>
                </a:rPr>
                <a:t> to ensure</a:t>
              </a:r>
              <a:r>
                <a:rPr lang="zh-CN" altLang="en-US" sz="20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" panose="00020600040101010101" charset="-122"/>
                </a:rPr>
                <a:t> that the cropped window covers all teeth within the oral cavity</a:t>
              </a:r>
              <a:endParaRPr lang="zh-CN" altLang="en-US" sz="20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" panose="00020600040101010101" charset="-122"/>
              </a:endParaRPr>
            </a:p>
            <a:p>
              <a:pPr algn="ctr">
                <a:lnSpc>
                  <a:spcPts val="2970"/>
                </a:lnSpc>
                <a:buClrTx/>
                <a:buSzTx/>
                <a:buFontTx/>
              </a:pPr>
              <a:endParaRPr lang="zh-CN" altLang="en-US" sz="20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" panose="00020600040101010101" charset="-122"/>
              </a:endParaRPr>
            </a:p>
            <a:p>
              <a:pPr algn="ctr">
                <a:lnSpc>
                  <a:spcPts val="2970"/>
                </a:lnSpc>
                <a:buClrTx/>
                <a:buSzTx/>
                <a:buFontTx/>
              </a:pPr>
              <a:endParaRPr lang="zh-CN" altLang="en-US" sz="20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" panose="00020600040101010101" charset="-122"/>
              </a:endParaRPr>
            </a:p>
          </p:txBody>
        </p:sp>
        <p:sp>
          <p:nvSpPr>
            <p:cNvPr id="195" name="TextBox 58"/>
            <p:cNvSpPr txBox="1"/>
            <p:nvPr/>
          </p:nvSpPr>
          <p:spPr>
            <a:xfrm>
              <a:off x="10556" y="10129"/>
              <a:ext cx="8011" cy="130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000">
                  <a:solidFill>
                    <a:srgbClr val="950041">
                      <a:alpha val="88627"/>
                    </a:srgbClr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 Medium"/>
                </a:rPr>
                <a:t>Sliding Window Cropping</a:t>
              </a:r>
              <a:endParaRPr lang="zh-CN" altLang="en-US" sz="3000">
                <a:solidFill>
                  <a:srgbClr val="950041">
                    <a:alpha val="88627"/>
                  </a:srgbClr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 Medium"/>
              </a:endParaRPr>
            </a:p>
          </p:txBody>
        </p:sp>
      </p:grpSp>
      <p:pic>
        <p:nvPicPr>
          <p:cNvPr id="220" name="图片 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20" y="3166110"/>
            <a:ext cx="3015615" cy="2790190"/>
          </a:xfrm>
          <a:prstGeom prst="ellipse">
            <a:avLst/>
          </a:prstGeom>
        </p:spPr>
      </p:pic>
      <p:grpSp>
        <p:nvGrpSpPr>
          <p:cNvPr id="196" name="组合 195"/>
          <p:cNvGrpSpPr/>
          <p:nvPr/>
        </p:nvGrpSpPr>
        <p:grpSpPr>
          <a:xfrm>
            <a:off x="1074420" y="2273935"/>
            <a:ext cx="4410710" cy="5990590"/>
            <a:chOff x="2612" y="2968"/>
            <a:chExt cx="6946" cy="9434"/>
          </a:xfrm>
        </p:grpSpPr>
        <p:grpSp>
          <p:nvGrpSpPr>
            <p:cNvPr id="197" name="Group 25"/>
            <p:cNvGrpSpPr/>
            <p:nvPr/>
          </p:nvGrpSpPr>
          <p:grpSpPr>
            <a:xfrm rot="-3300000">
              <a:off x="3907" y="4614"/>
              <a:ext cx="5282" cy="4398"/>
              <a:chOff x="0" y="0"/>
              <a:chExt cx="4471670" cy="3723640"/>
            </a:xfrm>
          </p:grpSpPr>
          <p:sp>
            <p:nvSpPr>
              <p:cNvPr id="198" name="Freeform 26"/>
              <p:cNvSpPr/>
              <p:nvPr/>
            </p:nvSpPr>
            <p:spPr>
              <a:xfrm>
                <a:off x="-193167" y="0"/>
                <a:ext cx="4969510" cy="4026408"/>
              </a:xfrm>
              <a:custGeom>
                <a:avLst/>
                <a:gdLst/>
                <a:ahLst/>
                <a:cxnLst/>
                <a:rect l="l" t="t" r="r" b="b"/>
                <a:pathLst>
                  <a:path w="4969510" h="4026408">
                    <a:moveTo>
                      <a:pt x="760857" y="0"/>
                    </a:moveTo>
                    <a:lnTo>
                      <a:pt x="4097147" y="0"/>
                    </a:lnTo>
                    <a:lnTo>
                      <a:pt x="4121023" y="25908"/>
                    </a:lnTo>
                    <a:cubicBezTo>
                      <a:pt x="4168775" y="83693"/>
                      <a:pt x="4216654" y="143383"/>
                      <a:pt x="4260469" y="207137"/>
                    </a:cubicBezTo>
                    <a:cubicBezTo>
                      <a:pt x="4969510" y="1216660"/>
                      <a:pt x="4722622" y="2610612"/>
                      <a:pt x="3710686" y="3319526"/>
                    </a:cubicBezTo>
                    <a:cubicBezTo>
                      <a:pt x="2700782" y="4026408"/>
                      <a:pt x="1306576" y="3781552"/>
                      <a:pt x="597408" y="2769997"/>
                    </a:cubicBezTo>
                    <a:cubicBezTo>
                      <a:pt x="0" y="1917573"/>
                      <a:pt x="81661" y="792480"/>
                      <a:pt x="728980" y="35814"/>
                    </a:cubicBezTo>
                    <a:lnTo>
                      <a:pt x="760857" y="0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</p:grpSp>
        <p:grpSp>
          <p:nvGrpSpPr>
            <p:cNvPr id="199" name="Group 31"/>
            <p:cNvGrpSpPr/>
            <p:nvPr/>
          </p:nvGrpSpPr>
          <p:grpSpPr>
            <a:xfrm rot="0">
              <a:off x="2612" y="2968"/>
              <a:ext cx="5800" cy="5891"/>
              <a:chOff x="0" y="0"/>
              <a:chExt cx="4911003" cy="4988000"/>
            </a:xfrm>
          </p:grpSpPr>
          <p:grpSp>
            <p:nvGrpSpPr>
              <p:cNvPr id="200" name="Group 32"/>
              <p:cNvGrpSpPr/>
              <p:nvPr/>
            </p:nvGrpSpPr>
            <p:grpSpPr>
              <a:xfrm rot="0">
                <a:off x="1005944" y="1082941"/>
                <a:ext cx="3905059" cy="3905059"/>
                <a:chOff x="0" y="0"/>
                <a:chExt cx="812800" cy="812800"/>
              </a:xfrm>
            </p:grpSpPr>
            <p:sp>
              <p:nvSpPr>
                <p:cNvPr id="201" name="Freeform 33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blipFill>
                  <a:blip r:embed="rId5"/>
                  <a:stretch>
                    <a:fillRect l="-42592" r="-42592"/>
                  </a:stretch>
                </a:blipFill>
              </p:spPr>
            </p:sp>
          </p:grpSp>
          <p:sp>
            <p:nvSpPr>
              <p:cNvPr id="202" name="Freeform 34"/>
              <p:cNvSpPr/>
              <p:nvPr/>
            </p:nvSpPr>
            <p:spPr>
              <a:xfrm rot="2100000">
                <a:off x="1794151" y="-404913"/>
                <a:ext cx="274320" cy="5347970"/>
              </a:xfrm>
              <a:custGeom>
                <a:avLst/>
                <a:gdLst/>
                <a:ahLst/>
                <a:cxnLst/>
                <a:rect l="l" t="t" r="r" b="b"/>
                <a:pathLst>
                  <a:path w="274320" h="5347970">
                    <a:moveTo>
                      <a:pt x="0" y="0"/>
                    </a:moveTo>
                    <a:lnTo>
                      <a:pt x="274320" y="0"/>
                    </a:lnTo>
                    <a:lnTo>
                      <a:pt x="274320" y="5347970"/>
                    </a:lnTo>
                    <a:lnTo>
                      <a:pt x="0" y="53479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175156" b="-42119"/>
                </a:stretch>
              </a:blipFill>
            </p:spPr>
          </p:sp>
          <p:grpSp>
            <p:nvGrpSpPr>
              <p:cNvPr id="203" name="Group 35"/>
              <p:cNvGrpSpPr/>
              <p:nvPr/>
            </p:nvGrpSpPr>
            <p:grpSpPr>
              <a:xfrm rot="2095046">
                <a:off x="736221" y="172509"/>
                <a:ext cx="1283739" cy="2976166"/>
                <a:chOff x="0" y="0"/>
                <a:chExt cx="253578" cy="587885"/>
              </a:xfrm>
            </p:grpSpPr>
            <p:sp>
              <p:nvSpPr>
                <p:cNvPr id="204" name="Freeform 36"/>
                <p:cNvSpPr/>
                <p:nvPr/>
              </p:nvSpPr>
              <p:spPr>
                <a:xfrm>
                  <a:off x="0" y="0"/>
                  <a:ext cx="253578" cy="587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78" h="587885">
                      <a:moveTo>
                        <a:pt x="0" y="0"/>
                      </a:moveTo>
                      <a:lnTo>
                        <a:pt x="253578" y="0"/>
                      </a:lnTo>
                      <a:lnTo>
                        <a:pt x="253578" y="587885"/>
                      </a:lnTo>
                      <a:lnTo>
                        <a:pt x="0" y="587885"/>
                      </a:lnTo>
                      <a:close/>
                    </a:path>
                  </a:pathLst>
                </a:custGeom>
                <a:solidFill>
                  <a:srgbClr val="FDFDFD"/>
                </a:solidFill>
              </p:spPr>
            </p:sp>
            <p:sp>
              <p:nvSpPr>
                <p:cNvPr id="205" name="TextBox 37"/>
                <p:cNvSpPr txBox="1"/>
                <p:nvPr/>
              </p:nvSpPr>
              <p:spPr>
                <a:xfrm>
                  <a:off x="0" y="-38100"/>
                  <a:ext cx="253578" cy="62598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p>
                  <a:pPr algn="ctr">
                    <a:lnSpc>
                      <a:spcPts val="2940"/>
                    </a:lnSpc>
                  </a:pPr>
                  <a:endParaRPr>
                    <a:latin typeface="黑体" panose="02010609060101010101" charset="-122"/>
                    <a:ea typeface="黑体" panose="02010609060101010101" charset="-122"/>
                  </a:endParaRPr>
                </a:p>
              </p:txBody>
            </p:sp>
          </p:grpSp>
        </p:grpSp>
        <p:sp>
          <p:nvSpPr>
            <p:cNvPr id="206" name="TextBox 54"/>
            <p:cNvSpPr txBox="1"/>
            <p:nvPr/>
          </p:nvSpPr>
          <p:spPr>
            <a:xfrm>
              <a:off x="2926" y="11203"/>
              <a:ext cx="6632" cy="1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p>
              <a:pPr algn="ctr">
                <a:lnSpc>
                  <a:spcPts val="2970"/>
                </a:lnSpc>
                <a:buClrTx/>
                <a:buSzTx/>
                <a:buFontTx/>
              </a:pPr>
              <a:r>
                <a:rPr lang="zh-CN" altLang="en-US" sz="20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" panose="00020600040101010101" charset="-122"/>
                </a:rPr>
                <a:t>Apply a slight rotation of ±10° to the original images</a:t>
              </a:r>
              <a:endParaRPr lang="zh-CN" altLang="en-US" sz="20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" panose="00020600040101010101" charset="-122"/>
              </a:endParaRPr>
            </a:p>
          </p:txBody>
        </p:sp>
        <p:sp>
          <p:nvSpPr>
            <p:cNvPr id="207" name="TextBox 57"/>
            <p:cNvSpPr txBox="1"/>
            <p:nvPr/>
          </p:nvSpPr>
          <p:spPr>
            <a:xfrm>
              <a:off x="3601" y="10117"/>
              <a:ext cx="5484" cy="8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ctr">
                <a:lnSpc>
                  <a:spcPts val="4320"/>
                </a:lnSpc>
                <a:spcBef>
                  <a:spcPct val="0"/>
                </a:spcBef>
              </a:pPr>
              <a:r>
                <a:rPr lang="zh-CN" altLang="en-US" sz="3000">
                  <a:solidFill>
                    <a:srgbClr val="950041">
                      <a:alpha val="88627"/>
                    </a:srgbClr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阿里巴巴普惠体 Medium"/>
                </a:rPr>
                <a:t>Random Rotation</a:t>
              </a:r>
              <a:endParaRPr lang="zh-CN" altLang="en-US" sz="3000">
                <a:solidFill>
                  <a:srgbClr val="950041">
                    <a:alpha val="88627"/>
                  </a:srgbClr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阿里巴巴普惠体 Medium"/>
              </a:endParaRPr>
            </a:p>
          </p:txBody>
        </p:sp>
      </p:grpSp>
      <p:pic>
        <p:nvPicPr>
          <p:cNvPr id="224" name="图片 223"/>
          <p:cNvPicPr/>
          <p:nvPr/>
        </p:nvPicPr>
        <p:blipFill>
          <a:blip r:embed="rId6"/>
          <a:srcRect l="15539" t="-2571" r="25046" b="-5812"/>
          <a:stretch>
            <a:fillRect/>
          </a:stretch>
        </p:blipFill>
        <p:spPr>
          <a:xfrm>
            <a:off x="1813560" y="2933700"/>
            <a:ext cx="2985770" cy="3235960"/>
          </a:xfrm>
          <a:prstGeom prst="ellipse">
            <a:avLst/>
          </a:prstGeom>
        </p:spPr>
      </p:pic>
      <p:pic>
        <p:nvPicPr>
          <p:cNvPr id="225" name="图片 2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7800" y="3009900"/>
            <a:ext cx="3054350" cy="2921635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305" y="-647065"/>
            <a:ext cx="18315305" cy="1088390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grpSp>
        <p:nvGrpSpPr>
          <p:cNvPr id="3" name="Group 3"/>
          <p:cNvGrpSpPr/>
          <p:nvPr/>
        </p:nvGrpSpPr>
        <p:grpSpPr>
          <a:xfrm rot="0">
            <a:off x="16503821" y="0"/>
            <a:ext cx="1784179" cy="295931"/>
            <a:chOff x="0" y="0"/>
            <a:chExt cx="469907" cy="779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6503821" y="9991069"/>
            <a:ext cx="1784179" cy="295931"/>
            <a:chOff x="0" y="0"/>
            <a:chExt cx="469907" cy="779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9907" cy="77941"/>
            </a:xfrm>
            <a:custGeom>
              <a:avLst/>
              <a:gdLst/>
              <a:ahLst/>
              <a:cxnLst/>
              <a:rect l="l" t="t" r="r" b="b"/>
              <a:pathLst>
                <a:path w="469907" h="77941">
                  <a:moveTo>
                    <a:pt x="0" y="0"/>
                  </a:moveTo>
                  <a:lnTo>
                    <a:pt x="469907" y="0"/>
                  </a:lnTo>
                  <a:lnTo>
                    <a:pt x="469907" y="77941"/>
                  </a:lnTo>
                  <a:lnTo>
                    <a:pt x="0" y="77941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69907" cy="125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23" name="Group 23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pic>
        <p:nvPicPr>
          <p:cNvPr id="31" name="图片 30" descr="深圳大学白色logo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3400" y="295910"/>
            <a:ext cx="2324100" cy="83439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344930" y="571500"/>
            <a:ext cx="9281160" cy="1424305"/>
            <a:chOff x="1200" y="1020"/>
            <a:chExt cx="14616" cy="2243"/>
          </a:xfrm>
        </p:grpSpPr>
        <p:sp>
          <p:nvSpPr>
            <p:cNvPr id="16" name="TextBox 3"/>
            <p:cNvSpPr txBox="1"/>
            <p:nvPr/>
          </p:nvSpPr>
          <p:spPr>
            <a:xfrm>
              <a:off x="1200" y="1020"/>
              <a:ext cx="14616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</a:pPr>
              <a:r>
                <a:rPr lang="en-US" sz="4800" b="1">
                  <a:solidFill>
                    <a:schemeClr val="tx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思源黑体 3 Bold"/>
                </a:rPr>
                <a:t>2. </a:t>
              </a:r>
              <a:r>
                <a:rPr lang="en-US" altLang="zh-CN" sz="4800" b="1">
                  <a:solidFill>
                    <a:schemeClr val="tx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思源黑体 3 Bold"/>
                </a:rPr>
                <a:t>Network architecture</a:t>
              </a:r>
              <a:endParaRPr lang="en-US" altLang="zh-CN" sz="4800" b="1">
                <a:solidFill>
                  <a:schemeClr val="tx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3 Bold"/>
              </a:endParaRPr>
            </a:p>
          </p:txBody>
        </p:sp>
        <p:sp>
          <p:nvSpPr>
            <p:cNvPr id="17" name="TextBox 4"/>
            <p:cNvSpPr txBox="1"/>
            <p:nvPr/>
          </p:nvSpPr>
          <p:spPr>
            <a:xfrm>
              <a:off x="1320" y="2643"/>
              <a:ext cx="9512" cy="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 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2781300"/>
            <a:ext cx="13963015" cy="6864985"/>
          </a:xfrm>
          <a:prstGeom prst="rect">
            <a:avLst/>
          </a:prstGeom>
        </p:spPr>
      </p:pic>
      <p:sp>
        <p:nvSpPr>
          <p:cNvPr id="61" name="TextBox 4"/>
          <p:cNvSpPr txBox="1"/>
          <p:nvPr/>
        </p:nvSpPr>
        <p:spPr>
          <a:xfrm>
            <a:off x="1371600" y="1562100"/>
            <a:ext cx="16744315" cy="393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0" lvl="0" indent="0" algn="l">
              <a:lnSpc>
                <a:spcPts val="3070"/>
              </a:lnSpc>
              <a:spcBef>
                <a:spcPct val="0"/>
              </a:spcBef>
            </a:pPr>
            <a:r>
              <a:rPr sz="2555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Akzidenz-Grotesk Bold"/>
              </a:rPr>
              <a:t>The main architecture is UNet-ResNet50 combined with SAM-Med2D, with the SAM2D weights utilizing the ViT-B version.</a:t>
            </a:r>
            <a:endParaRPr sz="2555">
              <a:solidFill>
                <a:srgbClr val="95004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Akzidenz-Grotesk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8291364" cy="10287000"/>
            <a:chOff x="0" y="0"/>
            <a:chExt cx="218373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3734" cy="2709333"/>
            </a:xfrm>
            <a:custGeom>
              <a:avLst/>
              <a:gdLst/>
              <a:ahLst/>
              <a:cxnLst/>
              <a:rect l="l" t="t" r="r" b="b"/>
              <a:pathLst>
                <a:path w="2183734" h="2709333">
                  <a:moveTo>
                    <a:pt x="0" y="0"/>
                  </a:moveTo>
                  <a:lnTo>
                    <a:pt x="2183734" y="0"/>
                  </a:lnTo>
                  <a:lnTo>
                    <a:pt x="218373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5004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8373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6" name="Group 6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4985385" y="2420620"/>
            <a:ext cx="13302615" cy="6727825"/>
          </a:xfrm>
          <a:custGeom>
            <a:avLst/>
            <a:gdLst/>
            <a:ahLst/>
            <a:cxnLst/>
            <a:rect l="l" t="t" r="r" b="b"/>
            <a:pathLst>
              <a:path w="14576081" h="6727632">
                <a:moveTo>
                  <a:pt x="0" y="0"/>
                </a:moveTo>
                <a:lnTo>
                  <a:pt x="14576081" y="0"/>
                </a:lnTo>
                <a:lnTo>
                  <a:pt x="14576081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3072" r="-599" b="-13072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25841" y="2420645"/>
            <a:ext cx="14481592" cy="6727632"/>
          </a:xfrm>
          <a:custGeom>
            <a:avLst/>
            <a:gdLst/>
            <a:ahLst/>
            <a:cxnLst/>
            <a:rect l="l" t="t" r="r" b="b"/>
            <a:pathLst>
              <a:path w="14481592" h="6727632">
                <a:moveTo>
                  <a:pt x="0" y="0"/>
                </a:moveTo>
                <a:lnTo>
                  <a:pt x="14481592" y="0"/>
                </a:lnTo>
                <a:lnTo>
                  <a:pt x="14481592" y="6727633"/>
                </a:lnTo>
                <a:lnTo>
                  <a:pt x="0" y="67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77" t="-55261" r="-5171" b="-54276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0707" y="2521757"/>
            <a:ext cx="2424975" cy="197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80"/>
              </a:lnSpc>
            </a:pPr>
            <a:r>
              <a:rPr lang="en-US" sz="1281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03</a:t>
            </a:r>
            <a:endParaRPr lang="en-US" sz="12815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95170" y="4716145"/>
            <a:ext cx="15241270" cy="4168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>
              <a:lnSpc>
                <a:spcPts val="10835"/>
              </a:lnSpc>
              <a:buClrTx/>
              <a:buSzTx/>
              <a:buFontTx/>
            </a:pPr>
            <a:r>
              <a:rPr lang="zh-CN" altLang="en-US" sz="5400" b="1">
                <a:solidFill>
                  <a:srgbClr val="950041"/>
                </a:solidFill>
                <a:latin typeface="Calibri" panose="020F0502020204030204" charset="0"/>
                <a:ea typeface="黑体" panose="02010609060101010101" charset="-122"/>
                <a:cs typeface="Calibri" panose="020F0502020204030204" charset="0"/>
                <a:sym typeface="思源黑体 1" panose="020B0500000000000000" charset="-122"/>
              </a:rPr>
              <a:t>Semi-Supervised Learning and Training Strategy</a:t>
            </a:r>
            <a:endParaRPr lang="zh-CN" altLang="en-US" sz="5400" b="1">
              <a:solidFill>
                <a:srgbClr val="950041"/>
              </a:solidFill>
              <a:latin typeface="Calibri" panose="020F0502020204030204" charset="0"/>
              <a:ea typeface="黑体" panose="02010609060101010101" charset="-122"/>
              <a:cs typeface="Calibri" panose="020F0502020204030204" charset="0"/>
              <a:sym typeface="思源黑体 1" panose="020B0500000000000000" charset="-122"/>
            </a:endParaRPr>
          </a:p>
          <a:p>
            <a:pPr lvl="0" algn="l">
              <a:lnSpc>
                <a:spcPts val="10835"/>
              </a:lnSpc>
              <a:buClrTx/>
              <a:buSzTx/>
              <a:buFontTx/>
            </a:pPr>
            <a:endParaRPr lang="zh-CN" altLang="en-US" sz="6000" b="1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  <a:p>
            <a:pPr lvl="0" algn="l">
              <a:lnSpc>
                <a:spcPts val="10835"/>
              </a:lnSpc>
              <a:buClrTx/>
              <a:buSzTx/>
              <a:buFontTx/>
            </a:pPr>
            <a:endParaRPr lang="zh-CN" altLang="en-US" sz="6000" b="1">
              <a:solidFill>
                <a:srgbClr val="950041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sp>
        <p:nvSpPr>
          <p:cNvPr id="19" name="Freeform 19"/>
          <p:cNvSpPr/>
          <p:nvPr/>
        </p:nvSpPr>
        <p:spPr>
          <a:xfrm rot="5400000">
            <a:off x="4127680" y="2377362"/>
            <a:ext cx="36004" cy="4114800"/>
          </a:xfrm>
          <a:custGeom>
            <a:avLst/>
            <a:gdLst/>
            <a:ahLst/>
            <a:cxnLst/>
            <a:rect l="l" t="t" r="r" b="b"/>
            <a:pathLst>
              <a:path w="36004" h="4114800">
                <a:moveTo>
                  <a:pt x="0" y="0"/>
                </a:moveTo>
                <a:lnTo>
                  <a:pt x="36004" y="0"/>
                </a:lnTo>
                <a:lnTo>
                  <a:pt x="360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2" name="图片 21" descr="深圳大学白色logo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95910"/>
            <a:ext cx="2324100" cy="834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145" y="5715"/>
            <a:ext cx="18311495" cy="10252710"/>
          </a:xfrm>
          <a:custGeom>
            <a:avLst/>
            <a:gdLst/>
            <a:ahLst/>
            <a:cxnLst/>
            <a:rect l="l" t="t" r="r" b="b"/>
            <a:pathLst>
              <a:path w="23580544" h="10883669">
                <a:moveTo>
                  <a:pt x="0" y="0"/>
                </a:moveTo>
                <a:lnTo>
                  <a:pt x="23580544" y="0"/>
                </a:lnTo>
                <a:lnTo>
                  <a:pt x="23580544" y="10883669"/>
                </a:lnTo>
                <a:lnTo>
                  <a:pt x="0" y="10883669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10999"/>
            </a:blip>
            <a:stretch>
              <a:fillRect t="-13072" r="-599" b="-1307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661889" y="3184860"/>
            <a:ext cx="2889059" cy="51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0"/>
              </a:lnSpc>
            </a:pPr>
            <a:r>
              <a:rPr lang="en-US" sz="280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思源黑体 1" panose="020B0500000000000000" charset="-122"/>
                <a:sym typeface="思源黑体 1" panose="020B0500000000000000" charset="-122"/>
              </a:rPr>
              <a:t>国内现状概述</a:t>
            </a:r>
            <a:endParaRPr lang="en-US" sz="280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思源黑体 1" panose="020B0500000000000000" charset="-122"/>
              <a:sym typeface="思源黑体 1" panose="020B0500000000000000" charset="-122"/>
            </a:endParaRPr>
          </a:p>
        </p:txBody>
      </p:sp>
      <p:grpSp>
        <p:nvGrpSpPr>
          <p:cNvPr id="31" name="Group 31"/>
          <p:cNvGrpSpPr/>
          <p:nvPr/>
        </p:nvGrpSpPr>
        <p:grpSpPr>
          <a:xfrm rot="0">
            <a:off x="16503821" y="0"/>
            <a:ext cx="1784179" cy="10287000"/>
            <a:chOff x="0" y="0"/>
            <a:chExt cx="2378906" cy="13716000"/>
          </a:xfrm>
        </p:grpSpPr>
        <p:grpSp>
          <p:nvGrpSpPr>
            <p:cNvPr id="32" name="Group 32"/>
            <p:cNvGrpSpPr/>
            <p:nvPr/>
          </p:nvGrpSpPr>
          <p:grpSpPr>
            <a:xfrm rot="0">
              <a:off x="0" y="0"/>
              <a:ext cx="2378906" cy="394575"/>
              <a:chOff x="0" y="0"/>
              <a:chExt cx="469907" cy="77941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0">
              <a:off x="0" y="13321425"/>
              <a:ext cx="2378906" cy="394575"/>
              <a:chOff x="0" y="0"/>
              <a:chExt cx="469907" cy="77941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69907" cy="77941"/>
              </a:xfrm>
              <a:custGeom>
                <a:avLst/>
                <a:gdLst/>
                <a:ahLst/>
                <a:cxnLst/>
                <a:rect l="l" t="t" r="r" b="b"/>
                <a:pathLst>
                  <a:path w="469907" h="77941">
                    <a:moveTo>
                      <a:pt x="0" y="0"/>
                    </a:moveTo>
                    <a:lnTo>
                      <a:pt x="469907" y="0"/>
                    </a:lnTo>
                    <a:lnTo>
                      <a:pt x="469907" y="77941"/>
                    </a:lnTo>
                    <a:lnTo>
                      <a:pt x="0" y="77941"/>
                    </a:lnTo>
                    <a:close/>
                  </a:path>
                </a:pathLst>
              </a:custGeom>
              <a:solidFill>
                <a:srgbClr val="950041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469907" cy="125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1344930" y="800100"/>
            <a:ext cx="15353030" cy="1424305"/>
            <a:chOff x="1200" y="1020"/>
            <a:chExt cx="24178" cy="2243"/>
          </a:xfrm>
        </p:grpSpPr>
        <p:sp>
          <p:nvSpPr>
            <p:cNvPr id="15" name="TextBox 3"/>
            <p:cNvSpPr txBox="1"/>
            <p:nvPr/>
          </p:nvSpPr>
          <p:spPr>
            <a:xfrm>
              <a:off x="1200" y="1020"/>
              <a:ext cx="24178" cy="16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algn="l">
                <a:lnSpc>
                  <a:spcPts val="8215"/>
                </a:lnSpc>
                <a:buClrTx/>
                <a:buSzTx/>
                <a:buFontTx/>
              </a:pPr>
              <a:r>
                <a:rPr lang="en-US" altLang="zh-CN" sz="4800" b="1">
                  <a:solidFill>
                    <a:schemeClr val="tx1"/>
                  </a:solidFill>
                  <a:latin typeface="Calibri" panose="020F0502020204030204" charset="0"/>
                  <a:ea typeface="华文楷体" panose="02010600040101010101" charset="-122"/>
                  <a:cs typeface="Calibri" panose="020F0502020204030204" charset="0"/>
                  <a:sym typeface="思源黑体 3 Bold"/>
                </a:rPr>
                <a:t>1. </a:t>
              </a:r>
              <a:r>
                <a:rPr lang="zh-CN" altLang="en-US" sz="4800" b="1">
                  <a:solidFill>
                    <a:schemeClr val="tx1"/>
                  </a:solidFill>
                  <a:latin typeface="Calibri" panose="020F0502020204030204" charset="0"/>
                  <a:ea typeface="华文楷体" panose="02010600040101010101" charset="-122"/>
                  <a:cs typeface="Calibri" panose="020F0502020204030204" charset="0"/>
                  <a:sym typeface="思源黑体 3 Bold"/>
                </a:rPr>
                <a:t>Semi-Supervised Learning Strategy</a:t>
              </a:r>
              <a:endParaRPr lang="zh-CN" altLang="en-US" sz="4800" b="1">
                <a:solidFill>
                  <a:schemeClr val="tx1"/>
                </a:solidFill>
                <a:latin typeface="Calibri" panose="020F0502020204030204" charset="0"/>
                <a:ea typeface="华文楷体" panose="02010600040101010101" charset="-122"/>
                <a:cs typeface="Calibri" panose="020F0502020204030204" charset="0"/>
                <a:sym typeface="思源黑体 3 Bold"/>
              </a:endParaRPr>
            </a:p>
          </p:txBody>
        </p:sp>
        <p:sp>
          <p:nvSpPr>
            <p:cNvPr id="38" name="TextBox 4"/>
            <p:cNvSpPr txBox="1"/>
            <p:nvPr/>
          </p:nvSpPr>
          <p:spPr>
            <a:xfrm>
              <a:off x="1320" y="2643"/>
              <a:ext cx="11208" cy="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p>
              <a:pPr marL="0" lvl="0" indent="0" algn="l">
                <a:lnSpc>
                  <a:spcPts val="3070"/>
                </a:lnSpc>
                <a:spcBef>
                  <a:spcPct val="0"/>
                </a:spcBef>
              </a:pPr>
              <a:r>
                <a:rPr lang="zh-CN" altLang="en-US" sz="2555">
                  <a:solidFill>
                    <a:srgbClr val="95004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Akzidenz-Grotesk Bold"/>
                </a:rPr>
                <a:t>Train the Teacher Model</a:t>
              </a:r>
              <a:r>
                <a:rPr lang="en-US" sz="2555">
                  <a:solidFill>
                    <a:srgbClr val="950041"/>
                  </a:solidFill>
                  <a:latin typeface="Calibri" panose="020F0502020204030204" charset="0"/>
                  <a:ea typeface="黑体" panose="02010609060101010101" charset="-122"/>
                  <a:cs typeface="Calibri" panose="020F0502020204030204" charset="0"/>
                  <a:sym typeface="Akzidenz-Grotesk Bold"/>
                </a:rPr>
                <a:t> </a:t>
              </a:r>
              <a:r>
                <a:rPr lang="en-US" sz="2555">
                  <a:solidFill>
                    <a:srgbClr val="950041"/>
                  </a:solidFill>
                  <a:latin typeface="黑体" panose="02010609060101010101" charset="-122"/>
                  <a:ea typeface="黑体" panose="02010609060101010101" charset="-122"/>
                  <a:cs typeface="Akzidenz-Grotesk Bold"/>
                  <a:sym typeface="Akzidenz-Grotesk Bold"/>
                </a:rPr>
                <a:t> </a:t>
              </a:r>
              <a:endParaRPr lang="en-US" sz="2555">
                <a:solidFill>
                  <a:srgbClr val="950041"/>
                </a:solidFill>
                <a:latin typeface="黑体" panose="02010609060101010101" charset="-122"/>
                <a:ea typeface="黑体" panose="02010609060101010101" charset="-122"/>
                <a:cs typeface="Akzidenz-Grotesk Bold"/>
                <a:sym typeface="Akzidenz-Grotesk Bold"/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1252220" y="2406015"/>
            <a:ext cx="14337665" cy="5973445"/>
            <a:chOff x="1972" y="3789"/>
            <a:chExt cx="22579" cy="9407"/>
          </a:xfrm>
        </p:grpSpPr>
        <p:sp>
          <p:nvSpPr>
            <p:cNvPr id="13" name="右箭头 12"/>
            <p:cNvSpPr/>
            <p:nvPr/>
          </p:nvSpPr>
          <p:spPr>
            <a:xfrm>
              <a:off x="9276" y="7227"/>
              <a:ext cx="1131" cy="84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/>
          </p:nvGrpSpPr>
          <p:grpSpPr>
            <a:xfrm rot="0">
              <a:off x="10749" y="4287"/>
              <a:ext cx="6073" cy="7026"/>
              <a:chOff x="7577" y="2865"/>
              <a:chExt cx="4243" cy="4297"/>
            </a:xfrm>
          </p:grpSpPr>
          <p:sp>
            <p:nvSpPr>
              <p:cNvPr id="22" name="圆角矩形 21"/>
              <p:cNvSpPr/>
              <p:nvPr/>
            </p:nvSpPr>
            <p:spPr>
              <a:xfrm>
                <a:off x="7577" y="4060"/>
                <a:ext cx="4243" cy="2071"/>
              </a:xfrm>
              <a:prstGeom prst="round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l"/>
                <a:r>
                  <a:rPr lang="en-US" altLang="zh-CN" sz="3600" b="1">
                    <a:sym typeface="+mn-ea"/>
                  </a:rPr>
                  <a:t>Init_model</a:t>
                </a:r>
                <a:endParaRPr lang="en-US" altLang="zh-CN" sz="3600" b="1"/>
              </a:p>
              <a:p>
                <a:pPr algn="l"/>
                <a:endParaRPr lang="en-US" altLang="zh-CN" sz="3600" b="1"/>
              </a:p>
              <a:p>
                <a:pPr algn="r"/>
                <a:r>
                  <a:rPr lang="en-US" altLang="zh-CN" sz="3600" b="1">
                    <a:sym typeface="+mn-ea"/>
                  </a:rPr>
                  <a:t>ResUNet50</a:t>
                </a:r>
                <a:endParaRPr lang="en-US" altLang="zh-CN" sz="3600" b="1"/>
              </a:p>
            </p:txBody>
          </p:sp>
          <p:sp>
            <p:nvSpPr>
              <p:cNvPr id="23" name="圆角右箭头 22"/>
              <p:cNvSpPr/>
              <p:nvPr/>
            </p:nvSpPr>
            <p:spPr>
              <a:xfrm>
                <a:off x="8300" y="3075"/>
                <a:ext cx="840" cy="800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圆角右箭头 38"/>
              <p:cNvSpPr/>
              <p:nvPr/>
            </p:nvSpPr>
            <p:spPr>
              <a:xfrm rot="5400000">
                <a:off x="10380" y="3135"/>
                <a:ext cx="840" cy="800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9000" y="2865"/>
                <a:ext cx="1500" cy="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en-US" altLang="zh-CN" sz="4000" b="1"/>
                  <a:t>train</a:t>
                </a:r>
                <a:endParaRPr lang="en-US" altLang="zh-CN" sz="4000" b="1"/>
              </a:p>
            </p:txBody>
          </p:sp>
          <p:sp>
            <p:nvSpPr>
              <p:cNvPr id="41" name="圆角右箭头 40"/>
              <p:cNvSpPr/>
              <p:nvPr/>
            </p:nvSpPr>
            <p:spPr>
              <a:xfrm rot="10800000">
                <a:off x="10320" y="6236"/>
                <a:ext cx="840" cy="800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圆角右箭头 41"/>
              <p:cNvSpPr/>
              <p:nvPr/>
            </p:nvSpPr>
            <p:spPr>
              <a:xfrm rot="16200000">
                <a:off x="8180" y="6176"/>
                <a:ext cx="840" cy="800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8920" y="6481"/>
                <a:ext cx="1500" cy="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buClrTx/>
                  <a:buSzTx/>
                  <a:buFontTx/>
                </a:pPr>
                <a:r>
                  <a:rPr lang="en-US" altLang="zh-CN" sz="4000" b="1"/>
                  <a:t>valid</a:t>
                </a:r>
                <a:endParaRPr lang="en-US" altLang="zh-CN" sz="2000" b="1"/>
              </a:p>
            </p:txBody>
          </p:sp>
        </p:grpSp>
        <p:sp>
          <p:nvSpPr>
            <p:cNvPr id="44" name="右箭头 43"/>
            <p:cNvSpPr/>
            <p:nvPr/>
          </p:nvSpPr>
          <p:spPr>
            <a:xfrm>
              <a:off x="17164" y="7227"/>
              <a:ext cx="1045" cy="84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18479" y="6069"/>
              <a:ext cx="6073" cy="338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l">
                <a:buClrTx/>
                <a:buSzTx/>
                <a:buFontTx/>
              </a:pPr>
              <a:r>
                <a:rPr lang="en-US" altLang="zh-CN" sz="3600" b="1">
                  <a:sym typeface="+mn-ea"/>
                </a:rPr>
                <a:t>Teacher</a:t>
              </a:r>
              <a:endParaRPr lang="en-US" altLang="zh-CN" sz="3600" b="1">
                <a:sym typeface="+mn-ea"/>
              </a:endParaRPr>
            </a:p>
            <a:p>
              <a:pPr algn="r">
                <a:buClrTx/>
                <a:buSzTx/>
                <a:buFontTx/>
              </a:pPr>
              <a:endParaRPr lang="en-US" altLang="zh-CN" sz="3600" b="1"/>
            </a:p>
            <a:p>
              <a:pPr algn="r">
                <a:buClrTx/>
                <a:buSzTx/>
                <a:buFontTx/>
              </a:pPr>
              <a:r>
                <a:rPr lang="en-US" altLang="zh-CN" sz="3600" b="1"/>
                <a:t>UNet-Resnet50</a:t>
              </a:r>
              <a:endParaRPr lang="en-US" altLang="zh-CN" sz="3600" b="1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3060" y="3789"/>
              <a:ext cx="5945" cy="8279"/>
            </a:xfrm>
            <a:prstGeom prst="roundRect">
              <a:avLst/>
            </a:prstGeom>
            <a:ln w="19050">
              <a:prstDash val="sysDash"/>
            </a:ln>
          </p:spPr>
          <p:style>
            <a:lnRef idx="3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972" y="12180"/>
              <a:ext cx="8686" cy="1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600" b="1"/>
                <a:t>labeled images &amp; masks</a:t>
              </a:r>
              <a:endParaRPr lang="en-US" altLang="zh-CN" sz="3600" b="1"/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236220" y="8729345"/>
            <a:ext cx="17882870" cy="48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070"/>
              </a:lnSpc>
              <a:buClrTx/>
              <a:buSzTx/>
              <a:buFontTx/>
            </a:pPr>
            <a:r>
              <a:rPr sz="3600">
                <a:solidFill>
                  <a:srgbClr val="950041"/>
                </a:solidFill>
                <a:ea typeface="黑体" panose="02010609060101010101" charset="-122"/>
                <a:cs typeface="+mn-lt"/>
              </a:rPr>
              <a:t>Train the ResUNet50 model using 900 augmented labeled samples to obtain the teacher model.</a:t>
            </a:r>
            <a:endParaRPr sz="3600">
              <a:solidFill>
                <a:srgbClr val="950041"/>
              </a:solidFill>
              <a:ea typeface="黑体" panose="02010609060101010101" charset="-122"/>
              <a:cs typeface="+mn-lt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2771775" y="2743200"/>
            <a:ext cx="1979930" cy="2167890"/>
            <a:chOff x="10283" y="-3046"/>
            <a:chExt cx="3118" cy="3414"/>
          </a:xfrm>
        </p:grpSpPr>
        <p:grpSp>
          <p:nvGrpSpPr>
            <p:cNvPr id="48" name="组合 47"/>
            <p:cNvGrpSpPr/>
            <p:nvPr/>
          </p:nvGrpSpPr>
          <p:grpSpPr>
            <a:xfrm rot="0">
              <a:off x="10283" y="-3046"/>
              <a:ext cx="2279" cy="2514"/>
              <a:chOff x="4778" y="-4123"/>
              <a:chExt cx="1760" cy="172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46" name="矩形 45"/>
              <p:cNvSpPr/>
              <p:nvPr/>
            </p:nvSpPr>
            <p:spPr>
              <a:xfrm>
                <a:off x="4778" y="-41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4978" y="-39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178" y="-37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 rot="0">
              <a:off x="11123" y="-2146"/>
              <a:ext cx="2279" cy="2514"/>
              <a:chOff x="4778" y="-4123"/>
              <a:chExt cx="1760" cy="172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122" name="矩形 121"/>
              <p:cNvSpPr/>
              <p:nvPr/>
            </p:nvSpPr>
            <p:spPr>
              <a:xfrm>
                <a:off x="4778" y="-41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4978" y="-39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5178" y="-37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26" name="组合 125"/>
          <p:cNvGrpSpPr/>
          <p:nvPr/>
        </p:nvGrpSpPr>
        <p:grpSpPr>
          <a:xfrm>
            <a:off x="2719705" y="5172075"/>
            <a:ext cx="1979930" cy="2167890"/>
            <a:chOff x="10283" y="-3046"/>
            <a:chExt cx="3118" cy="3414"/>
          </a:xfrm>
          <a:solidFill>
            <a:schemeClr val="accent4">
              <a:lumMod val="60000"/>
              <a:lumOff val="40000"/>
            </a:schemeClr>
          </a:solidFill>
        </p:grpSpPr>
        <p:grpSp>
          <p:nvGrpSpPr>
            <p:cNvPr id="127" name="组合 126"/>
            <p:cNvGrpSpPr/>
            <p:nvPr/>
          </p:nvGrpSpPr>
          <p:grpSpPr>
            <a:xfrm rot="0">
              <a:off x="10283" y="-3046"/>
              <a:ext cx="2279" cy="2514"/>
              <a:chOff x="4778" y="-4123"/>
              <a:chExt cx="1760" cy="1720"/>
            </a:xfrm>
            <a:grpFill/>
          </p:grpSpPr>
          <p:sp>
            <p:nvSpPr>
              <p:cNvPr id="128" name="矩形 127"/>
              <p:cNvSpPr/>
              <p:nvPr/>
            </p:nvSpPr>
            <p:spPr>
              <a:xfrm>
                <a:off x="4778" y="-41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4978" y="-39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5178" y="-37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 rot="0">
              <a:off x="11123" y="-2146"/>
              <a:ext cx="2279" cy="2514"/>
              <a:chOff x="4778" y="-4123"/>
              <a:chExt cx="1760" cy="1720"/>
            </a:xfrm>
            <a:grpFill/>
          </p:grpSpPr>
          <p:sp>
            <p:nvSpPr>
              <p:cNvPr id="132" name="矩形 131"/>
              <p:cNvSpPr/>
              <p:nvPr/>
            </p:nvSpPr>
            <p:spPr>
              <a:xfrm>
                <a:off x="4778" y="-41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4978" y="-39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5178" y="-3723"/>
                <a:ext cx="1360" cy="1320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0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1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2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3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4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5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6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17.xml><?xml version="1.0" encoding="utf-8"?>
<p:tagLst xmlns:p="http://schemas.openxmlformats.org/presentationml/2006/main">
  <p:tag name="commondata" val="eyJoZGlkIjoiNDFhYzFhY2Q3YzI0MGRmZGZiNmZmMmY5NjRjYzAyM2EifQ=="/>
</p:tagLst>
</file>

<file path=ppt/tags/tag2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3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4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5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6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7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8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ags/tag9.xml><?xml version="1.0" encoding="utf-8"?>
<p:tagLst xmlns:p="http://schemas.openxmlformats.org/presentationml/2006/main">
  <p:tag name="KSO_WM_DIAGRAM_VIRTUALLY_FRAME" val="{&quot;height&quot;:255.32078740157476,&quot;left&quot;:187.78976377952756,&quot;top&quot;:435.15,&quot;width&quot;:1178.510236220472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3054</Words>
  <Application>WPS Presentation</Application>
  <PresentationFormat>On-screen Show (4:3)</PresentationFormat>
  <Paragraphs>179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44" baseType="lpstr">
      <vt:lpstr>Arial</vt:lpstr>
      <vt:lpstr>宋体</vt:lpstr>
      <vt:lpstr>Wingdings</vt:lpstr>
      <vt:lpstr>方正大黑简体</vt:lpstr>
      <vt:lpstr>思源黑体 1</vt:lpstr>
      <vt:lpstr>黑体</vt:lpstr>
      <vt:lpstr>思源黑体 2 Bold</vt:lpstr>
      <vt:lpstr>思源黑体 3 Bold</vt:lpstr>
      <vt:lpstr>Akzidenz-Grotesk Bold</vt:lpstr>
      <vt:lpstr>阿里巴巴普惠体</vt:lpstr>
      <vt:lpstr>阿里巴巴普惠体 Medium</vt:lpstr>
      <vt:lpstr>Segoe UI</vt:lpstr>
      <vt:lpstr>楷体</vt:lpstr>
      <vt:lpstr>微软雅黑</vt:lpstr>
      <vt:lpstr>Arial Unicode MS</vt:lpstr>
      <vt:lpstr>Calibri</vt:lpstr>
      <vt:lpstr>Segoe Print</vt:lpstr>
      <vt:lpstr>Times New Roman</vt:lpstr>
      <vt:lpstr>方正舒体</vt:lpstr>
      <vt:lpstr>MT Extra Tiger</vt:lpstr>
      <vt:lpstr>Fences</vt:lpstr>
      <vt:lpstr>等线 Light</vt:lpstr>
      <vt:lpstr>Bookshelf Symbol 7</vt:lpstr>
      <vt:lpstr>华文琥珀</vt:lpstr>
      <vt:lpstr>Corbel</vt:lpstr>
      <vt:lpstr>Cambria</vt:lpstr>
      <vt:lpstr>华文行楷</vt:lpstr>
      <vt:lpstr>华文楷体</vt:lpstr>
      <vt:lpstr>Euclid Extra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&lt;!-- Generator: Adobe Illustrator 24.3.0, SVG Export Plug-In --&gt; &lt;svg version="1.1" xmlns="http://www.w3.org/2000/svg" xmlns:xlink="http://www.w3.org/1999/xlink" x="0px" y="0px" width="1850.92px" height="556.38px" viewBox="0 0 1850.92 556.38"</dc:title>
  <dc:creator/>
  <cp:lastModifiedBy>Teddy</cp:lastModifiedBy>
  <cp:revision>12</cp:revision>
  <dcterms:created xsi:type="dcterms:W3CDTF">2024-08-27T20:25:00Z</dcterms:created>
  <dcterms:modified xsi:type="dcterms:W3CDTF">2024-10-27T13:13:29Z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5731FB541E134DC3ADFEE9549AEB4951_13</vt:lpwstr>
  </property>
  <property fmtid="{D5CDD505-2E9C-101B-9397-08002B2CF9AE}" pid="3" name="KSOProductBuildVer">
    <vt:lpwstr>1033-12.2.0.18283</vt:lpwstr>
  </property>
</Properties>
</file>